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1" r:id="rId1"/>
  </p:sldMasterIdLst>
  <p:notesMasterIdLst>
    <p:notesMasterId r:id="rId25"/>
  </p:notesMasterIdLst>
  <p:sldIdLst>
    <p:sldId id="286" r:id="rId2"/>
    <p:sldId id="289" r:id="rId3"/>
    <p:sldId id="564" r:id="rId4"/>
    <p:sldId id="556" r:id="rId5"/>
    <p:sldId id="557" r:id="rId6"/>
    <p:sldId id="558" r:id="rId7"/>
    <p:sldId id="559" r:id="rId8"/>
    <p:sldId id="565" r:id="rId9"/>
    <p:sldId id="538" r:id="rId10"/>
    <p:sldId id="566" r:id="rId11"/>
    <p:sldId id="567" r:id="rId12"/>
    <p:sldId id="568" r:id="rId13"/>
    <p:sldId id="569" r:id="rId14"/>
    <p:sldId id="570" r:id="rId15"/>
    <p:sldId id="571" r:id="rId16"/>
    <p:sldId id="572" r:id="rId17"/>
    <p:sldId id="573" r:id="rId18"/>
    <p:sldId id="574" r:id="rId19"/>
    <p:sldId id="575" r:id="rId20"/>
    <p:sldId id="576" r:id="rId21"/>
    <p:sldId id="577" r:id="rId22"/>
    <p:sldId id="578" r:id="rId23"/>
    <p:sldId id="555" r:id="rId24"/>
  </p:sldIdLst>
  <p:sldSz cx="9144000" cy="5143500" type="screen16x9"/>
  <p:notesSz cx="7069138" cy="1120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  <a:srgbClr val="C55A11"/>
    <a:srgbClr val="1A0048"/>
    <a:srgbClr val="003BB0"/>
    <a:srgbClr val="070014"/>
    <a:srgbClr val="2E00B0"/>
    <a:srgbClr val="002A7E"/>
    <a:srgbClr val="FF9393"/>
    <a:srgbClr val="FF6969"/>
    <a:srgbClr val="FFC5C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4474"/>
  </p:normalViewPr>
  <p:slideViewPr>
    <p:cSldViewPr snapToGrid="0">
      <p:cViewPr varScale="1">
        <p:scale>
          <a:sx n="86" d="100"/>
          <a:sy n="86" d="100"/>
        </p:scale>
        <p:origin x="-642" y="-30"/>
      </p:cViewPr>
      <p:guideLst>
        <p:guide orient="horz" pos="1620"/>
        <p:guide pos="2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3293" cy="56241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4209" y="1"/>
            <a:ext cx="3063293" cy="56241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8D18E60-4300-4729-A0D7-6AB984C3922D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4625" y="1401763"/>
            <a:ext cx="6719888" cy="3781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6914" y="5394494"/>
            <a:ext cx="5655310" cy="441367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646926"/>
            <a:ext cx="3063293" cy="56241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4209" y="10646926"/>
            <a:ext cx="3063293" cy="56241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F533E96-F078-4B3D-A8F4-F1AF21EBC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6641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ADC46E-2B7B-1342-B60B-DB031CE5A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C13BA50-BD9C-A147-A15C-151721B21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1ADC088-DF46-DE4A-88EB-5F9D75442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01C0378-F93C-994D-888E-D9BA0000D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A835612-6815-F44C-8570-BCAD1FE28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826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1E408C-E975-2A4C-B6F8-BD5A202B2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7E0E20F-45AE-8449-B1E8-7A9EF9070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10E34B6-B847-7C41-A612-06F10A050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C7193C0-A88E-6F40-B1F5-C333E319B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761088-CBA8-4F41-9987-2542D7A0E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008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7636CB4-1088-2941-AE4A-B37769CFD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8142CAD-B009-E746-B2EC-19011E92F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1E557F-388A-C24C-8C0B-B4C58B9E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B2503DA-5850-FE42-A64F-CCAEB4843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22AB62-E951-EC46-9F47-6BB010AD7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ED29EB4F-AEED-4249-8816-523B93934E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8537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78638A-D091-2843-880B-5F3A584B1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8A12F4-A7B1-FF40-9986-D5BC587A7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AA24F2-900A-C749-BF0B-84178B803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98A1725-CADC-CF40-A3B3-622BD2CCE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B881A1C-EBA6-C944-A36D-38C913C5D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1801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54F156-9F9C-8746-9DD6-B871DF059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5751CCB-25B3-5140-88B9-0C3092DB0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E7A6901-9844-5648-BFF6-D9D400F1C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1EBF2B-37B8-DE48-86BE-6D7868125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1A2DFD-DAE4-F64A-B3CF-F9AA92B7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290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51078F-66C6-4E40-B1B7-C8D37289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3675E4F-F68B-904F-AB9D-9183663B8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C358FED-AC5D-D542-ABA1-62A4D797BF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65DBCE5-FD58-BF48-A354-05739E153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DD9CBF0-880D-F44E-8CC8-A05F47D20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5037D50-3FAC-3B4B-9450-D64BA6EC6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52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437C9B-085D-E840-B3BA-D41A66149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99E724F-B26F-1345-9C6E-40CFB3021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8280EDB-3057-CB44-B8C6-C8A704AD6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D4BE07F-738F-4E41-8DB2-107D9443B0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84AA385-6A73-1741-8395-71604AD1A6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7C2B421-EFD1-6C43-9EFE-A99FF93A0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75B0288-F581-A443-B230-8105218BF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82DED88-DD10-954A-A6C5-B2C5227B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3926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A0308B-5D35-514B-A949-C6AE679E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740CA19-ED92-184F-862D-D7A96469C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421EB67-9824-AE4D-80D4-6A4F6081A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1904038-F79A-C346-A854-B0C8AB4E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3556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63061F4-F2E6-4642-8A56-DBA412DAF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7320053-08C8-DE48-806D-373D4286D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12C001B-84AB-5947-927E-B74BA9D8E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458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274124-E951-4340-AB51-D2FFCC0E0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1523A5-9C1A-564C-A3DD-1BCF5C0E6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6FC3011-0408-A74C-AC4D-56E948595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4170FFB-1C81-CD40-862E-FCAE221C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1DB4DC-88C3-5A47-84C0-EE208DA66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31D4837-DBBE-214F-B9C4-70A88AD75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725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C5FF81-B99F-054F-8995-B0132D1CF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A47AE47-FD2D-A843-AA56-57B59A74E8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388F8AC-876C-D74B-8A39-3AC94FEA1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D540E9E-F66A-234D-B11B-F429E4EBB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3FE5728-703D-2842-92EE-CE652EB0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7A019A3-269F-5449-97A9-FC02DA114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065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8912E91-6B33-6145-A6A7-671221049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AC99708-F41A-D046-AF8C-AA6055C1F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E90705-8520-A741-AD87-574044945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2060A6-A476-9F48-A03D-B4FB80CD80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5FE35DC-D6CA-2F43-8D9A-15362C87A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F9B09B2-C053-614D-8714-7BACA703545F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="" xmlns:p14="http://schemas.microsoft.com/office/powerpoint/2010/main" val="106643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07" y="2558820"/>
            <a:ext cx="8941777" cy="1944320"/>
          </a:xfr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INSTRUKSI </a:t>
            </a:r>
            <a:r>
              <a:rPr lang="en-US" sz="20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GUBERNUR BALI</a:t>
            </a:r>
            <a:r>
              <a:rPr lang="en-US" sz="24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NOMOR </a:t>
            </a:r>
            <a:r>
              <a:rPr lang="en-US" sz="2000" b="1" dirty="0" smtClean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1 </a:t>
            </a:r>
            <a:r>
              <a:rPr lang="en-US" sz="20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TAHUN 2022</a:t>
            </a:r>
            <a:r>
              <a:rPr lang="en-US" sz="24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</a:br>
            <a:r>
              <a:rPr lang="en-US" sz="20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TENTANG</a:t>
            </a:r>
            <a:r>
              <a:rPr lang="en-US" sz="24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“</a:t>
            </a:r>
            <a:r>
              <a:rPr lang="en-US" sz="2000" b="1" dirty="0" smtClean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PERAYAAN RAHINA </a:t>
            </a:r>
            <a:r>
              <a:rPr lang="en-US" sz="2000" b="1" i="1" dirty="0" smtClean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TUMPEK UYE  </a:t>
            </a:r>
            <a:r>
              <a:rPr lang="en-US" sz="2000" b="1" dirty="0" smtClean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DENGAN UPACARA </a:t>
            </a:r>
            <a:r>
              <a:rPr lang="en-US" sz="2000" b="1" i="1" dirty="0" smtClean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DANU KERTHI </a:t>
            </a:r>
            <a:r>
              <a:rPr lang="en-US" sz="20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/>
            </a:r>
            <a:br>
              <a:rPr lang="en-US" sz="20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</a:br>
            <a:r>
              <a:rPr lang="en-US" sz="2000" b="1" dirty="0" smtClean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SEBAGAI PELAKSANAAN </a:t>
            </a:r>
            <a:r>
              <a:rPr lang="en-US" sz="2000" b="1" i="1" dirty="0" smtClean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TATA-TITI</a:t>
            </a:r>
            <a:r>
              <a:rPr lang="en-US" sz="2000" b="1" dirty="0" smtClean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  KEHIDUPAN MASYARAKAT BALI BERDASARKAN NILAI-NILAI </a:t>
            </a:r>
            <a:r>
              <a:rPr lang="en-US" sz="20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KEARIFAN LOKAL </a:t>
            </a:r>
            <a:r>
              <a:rPr lang="en-US" sz="2000" b="1" i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SAD KERTHI </a:t>
            </a:r>
            <a:r>
              <a:rPr lang="en-US" sz="2400" b="1" i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/>
            </a:r>
            <a:br>
              <a:rPr lang="en-US" sz="2400" b="1" i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</a:br>
            <a:r>
              <a:rPr lang="en-US" sz="20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DALAM BALI ERA BARU</a:t>
            </a:r>
            <a:r>
              <a:rPr lang="en-ID" sz="2400" b="1" dirty="0">
                <a:solidFill>
                  <a:schemeClr val="bg1"/>
                </a:solidFill>
                <a:latin typeface="Philosopher" pitchFamily="2" charset="77"/>
                <a:cs typeface="Arial" panose="020B0604020202020204" pitchFamily="34" charset="0"/>
              </a:rPr>
              <a:t>”</a:t>
            </a:r>
            <a:endParaRPr lang="en-US" sz="2400" dirty="0">
              <a:solidFill>
                <a:schemeClr val="bg1"/>
              </a:solidFill>
              <a:latin typeface="Philosopher" pitchFamily="2" charset="77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F91C219-1651-425C-82BA-26266442080F}"/>
              </a:ext>
            </a:extLst>
          </p:cNvPr>
          <p:cNvSpPr txBox="1"/>
          <p:nvPr/>
        </p:nvSpPr>
        <p:spPr>
          <a:xfrm>
            <a:off x="2728360" y="4435753"/>
            <a:ext cx="3659976" cy="73866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err="1"/>
              <a:t>Selasa</a:t>
            </a:r>
            <a:r>
              <a:rPr lang="en-US" sz="1400" dirty="0"/>
              <a:t> (</a:t>
            </a:r>
            <a:r>
              <a:rPr lang="en-US" sz="1400" i="1" dirty="0" err="1"/>
              <a:t>Anggara</a:t>
            </a:r>
            <a:r>
              <a:rPr lang="en-US" sz="1400" i="1" dirty="0"/>
              <a:t>  </a:t>
            </a:r>
            <a:r>
              <a:rPr lang="en-US" sz="1400" i="1" dirty="0" err="1" smtClean="0"/>
              <a:t>Umanis</a:t>
            </a:r>
            <a:r>
              <a:rPr lang="en-US" sz="1400" dirty="0" smtClean="0"/>
              <a:t>, </a:t>
            </a:r>
            <a:r>
              <a:rPr lang="en-US" sz="1400" i="1" dirty="0" err="1" smtClean="0"/>
              <a:t>Uye</a:t>
            </a:r>
            <a:r>
              <a:rPr lang="en-US" sz="1400" dirty="0" smtClean="0"/>
              <a:t>), 25 </a:t>
            </a:r>
            <a:r>
              <a:rPr lang="en-US" sz="1400" dirty="0" err="1"/>
              <a:t>Januari</a:t>
            </a:r>
            <a:r>
              <a:rPr lang="en-US" sz="1400" dirty="0"/>
              <a:t> 2022</a:t>
            </a:r>
          </a:p>
          <a:p>
            <a:pPr algn="ctr"/>
            <a:r>
              <a:rPr lang="en-US" sz="1400" dirty="0"/>
              <a:t>Di </a:t>
            </a:r>
            <a:r>
              <a:rPr lang="en-US" sz="1400" dirty="0" err="1" smtClean="0"/>
              <a:t>Wiswa</a:t>
            </a:r>
            <a:r>
              <a:rPr lang="en-US" sz="1400" dirty="0" smtClean="0"/>
              <a:t> </a:t>
            </a:r>
            <a:r>
              <a:rPr lang="en-US" sz="1400" dirty="0" err="1" smtClean="0"/>
              <a:t>Sabha</a:t>
            </a:r>
            <a:r>
              <a:rPr lang="en-US" sz="1400" dirty="0" smtClean="0"/>
              <a:t> </a:t>
            </a:r>
            <a:r>
              <a:rPr lang="en-US" sz="1400" dirty="0" err="1" smtClean="0"/>
              <a:t>Utama</a:t>
            </a:r>
            <a:r>
              <a:rPr lang="en-US" sz="1400" dirty="0" smtClean="0"/>
              <a:t> Kantor </a:t>
            </a:r>
            <a:r>
              <a:rPr lang="en-US" sz="1400" dirty="0" err="1" smtClean="0"/>
              <a:t>Gubernur</a:t>
            </a:r>
            <a:r>
              <a:rPr lang="en-US" sz="1400" dirty="0" smtClean="0"/>
              <a:t> Bali</a:t>
            </a:r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EBF1B90E-77B5-4CB0-91E8-66BFCCC05CD7}"/>
              </a:ext>
            </a:extLst>
          </p:cNvPr>
          <p:cNvGrpSpPr/>
          <p:nvPr/>
        </p:nvGrpSpPr>
        <p:grpSpPr>
          <a:xfrm>
            <a:off x="0" y="0"/>
            <a:ext cx="9144000" cy="991518"/>
            <a:chOff x="0" y="0"/>
            <a:chExt cx="9144000" cy="991518"/>
          </a:xfrm>
          <a:solidFill>
            <a:srgbClr val="FF000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9299FED4-AD69-4D7C-891A-1FE96DCA8439}"/>
                </a:ext>
              </a:extLst>
            </p:cNvPr>
            <p:cNvSpPr/>
            <p:nvPr/>
          </p:nvSpPr>
          <p:spPr>
            <a:xfrm>
              <a:off x="3611880" y="211802"/>
              <a:ext cx="5532120" cy="779716"/>
            </a:xfrm>
            <a:prstGeom prst="rect">
              <a:avLst/>
            </a:prstGeom>
            <a:solidFill>
              <a:srgbClr val="FF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5A2CC9BC-46F4-406E-90B6-BE76A0060864}"/>
                </a:ext>
              </a:extLst>
            </p:cNvPr>
            <p:cNvGrpSpPr/>
            <p:nvPr/>
          </p:nvGrpSpPr>
          <p:grpSpPr>
            <a:xfrm>
              <a:off x="0" y="0"/>
              <a:ext cx="3883178" cy="988695"/>
              <a:chOff x="0" y="0"/>
              <a:chExt cx="3883178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1D8A48A0-5A5E-4D43-976B-13B74B64389C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FEB4AE08-531D-465D-B803-54AFE717730E}"/>
                  </a:ext>
                </a:extLst>
              </p:cNvPr>
              <p:cNvSpPr/>
              <p:nvPr/>
            </p:nvSpPr>
            <p:spPr>
              <a:xfrm>
                <a:off x="2894483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473C9B53-19BF-4377-88F5-58514056C4FD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9351E074-18A3-4CD3-8C76-64FBEB699CB0}"/>
                </a:ext>
              </a:extLst>
            </p:cNvPr>
            <p:cNvSpPr txBox="1"/>
            <p:nvPr/>
          </p:nvSpPr>
          <p:spPr>
            <a:xfrm>
              <a:off x="724317" y="211802"/>
              <a:ext cx="3077661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</a:t>
              </a:r>
            </a:p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SEKRETARIS DAERAH PROVINSI BALI</a:t>
              </a:r>
              <a:endParaRPr lang="en-US" sz="10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hilosopher Regular"/>
                <a:cs typeface="Philosopher Regular"/>
              </a:endParaRP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3977089" y="199707"/>
            <a:ext cx="52104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lvl="0"/>
            <a:r>
              <a:rPr lang="en-ID" sz="2800" b="1" dirty="0" smtClean="0"/>
              <a:t>PEMERINTAH PROVINSI </a:t>
            </a:r>
            <a:r>
              <a:rPr lang="en-ID" sz="2800" b="1" dirty="0" smtClean="0"/>
              <a:t>BALI </a:t>
            </a:r>
          </a:p>
          <a:p>
            <a:pPr lvl="0"/>
            <a:r>
              <a:rPr lang="en-ID" sz="2800" b="1" dirty="0" smtClean="0"/>
              <a:t>DAN MDA PROVINSI</a:t>
            </a:r>
            <a:endParaRPr lang="en-US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396608" y="1244906"/>
            <a:ext cx="8438920" cy="2566930"/>
          </a:xfrm>
          <a:prstGeom prst="roundRect">
            <a:avLst/>
          </a:prstGeom>
          <a:solidFill>
            <a:srgbClr val="FF939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B.	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KEGIATAN </a:t>
            </a:r>
            <a:r>
              <a:rPr lang="en-US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SAKALA DANU KERTHI</a:t>
            </a:r>
          </a:p>
          <a:p>
            <a:pPr marL="457200" indent="-457200"/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	1.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Melepas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100.000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ekor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ikan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ke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Danau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Buyan</a:t>
            </a:r>
            <a:endParaRPr lang="en-US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pPr marL="457200" indent="-457200"/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	2.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Melepas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binatang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(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Luwak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Babi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Hutan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Kijang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Kidang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)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ke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dalam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Hutan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Buyan</a:t>
            </a:r>
            <a:endParaRPr lang="en-US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pPr marL="457200" indent="-457200"/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	3.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Melepas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burung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Cerucuk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Kutilang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Celepuk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Hutan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Buyan</a:t>
            </a:r>
            <a:endParaRPr lang="en-US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pPr marL="457200" indent="-457200"/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	4.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Vaksinasi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Anjing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Ras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Bali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sekitar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Danau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Buyan</a:t>
            </a:r>
            <a:endParaRPr lang="en-US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pPr marL="457200" indent="-457200"/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	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Resik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Sampah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sekitar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Danau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Buyan</a:t>
            </a:r>
            <a:endParaRPr lang="en-US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82907" y="3756752"/>
            <a:ext cx="8438920" cy="1222872"/>
          </a:xfrm>
          <a:prstGeom prst="roundRect">
            <a:avLst/>
          </a:prstGeom>
          <a:solidFill>
            <a:srgbClr val="FF939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WAKTU PELAKSANAAN</a:t>
            </a:r>
            <a:endParaRPr lang="en-US" sz="1400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pPr marL="457200" indent="-457200"/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Pada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Hari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Sabtu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(</a:t>
            </a:r>
            <a:r>
              <a:rPr lang="en-US" sz="14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Saniscara</a:t>
            </a:r>
            <a:r>
              <a:rPr lang="en-US" sz="14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Kliwon</a:t>
            </a:r>
            <a:r>
              <a:rPr lang="en-US" sz="14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, </a:t>
            </a:r>
            <a:r>
              <a:rPr lang="en-US" sz="14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Uye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),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tanggal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29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Januari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2022:</a:t>
            </a:r>
          </a:p>
          <a:p>
            <a:pPr marL="457200" indent="-457200"/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Kegiatan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Niskala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Pukul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: 09.00– 10.00 WITA</a:t>
            </a:r>
          </a:p>
          <a:p>
            <a:pPr marL="457200" indent="-457200"/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Kegiatan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Sakala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Pukul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: 10.00 WITA –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selesai</a:t>
            </a:r>
            <a:endParaRPr lang="en-US" sz="1400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pPr marL="457200" indent="-457200"/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Bertempat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di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b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DANAU BUYAN</a:t>
            </a:r>
            <a:endParaRPr lang="en-US" sz="1400" b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</p:txBody>
      </p:sp>
    </p:spTree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EBF1B90E-77B5-4CB0-91E8-66BFCCC05CD7}"/>
              </a:ext>
            </a:extLst>
          </p:cNvPr>
          <p:cNvGrpSpPr/>
          <p:nvPr/>
        </p:nvGrpSpPr>
        <p:grpSpPr>
          <a:xfrm>
            <a:off x="0" y="0"/>
            <a:ext cx="9144000" cy="991518"/>
            <a:chOff x="0" y="0"/>
            <a:chExt cx="9144000" cy="991518"/>
          </a:xfrm>
          <a:solidFill>
            <a:srgbClr val="FF000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9299FED4-AD69-4D7C-891A-1FE96DCA8439}"/>
                </a:ext>
              </a:extLst>
            </p:cNvPr>
            <p:cNvSpPr/>
            <p:nvPr/>
          </p:nvSpPr>
          <p:spPr>
            <a:xfrm>
              <a:off x="3611880" y="211802"/>
              <a:ext cx="5532120" cy="779716"/>
            </a:xfrm>
            <a:prstGeom prst="rect">
              <a:avLst/>
            </a:prstGeom>
            <a:solidFill>
              <a:srgbClr val="FF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5A2CC9BC-46F4-406E-90B6-BE76A0060864}"/>
                </a:ext>
              </a:extLst>
            </p:cNvPr>
            <p:cNvGrpSpPr/>
            <p:nvPr/>
          </p:nvGrpSpPr>
          <p:grpSpPr>
            <a:xfrm>
              <a:off x="0" y="0"/>
              <a:ext cx="3883178" cy="988695"/>
              <a:chOff x="0" y="0"/>
              <a:chExt cx="3883178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1D8A48A0-5A5E-4D43-976B-13B74B64389C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FEB4AE08-531D-465D-B803-54AFE717730E}"/>
                  </a:ext>
                </a:extLst>
              </p:cNvPr>
              <p:cNvSpPr/>
              <p:nvPr/>
            </p:nvSpPr>
            <p:spPr>
              <a:xfrm>
                <a:off x="2894483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473C9B53-19BF-4377-88F5-58514056C4FD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9351E074-18A3-4CD3-8C76-64FBEB699CB0}"/>
                </a:ext>
              </a:extLst>
            </p:cNvPr>
            <p:cNvSpPr txBox="1"/>
            <p:nvPr/>
          </p:nvSpPr>
          <p:spPr>
            <a:xfrm>
              <a:off x="724317" y="211802"/>
              <a:ext cx="3077661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</a:t>
              </a:r>
            </a:p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SEKRETARIS DAERAH PROVINSI BALI</a:t>
              </a:r>
              <a:endParaRPr lang="en-US" sz="10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hilosopher Regular"/>
                <a:cs typeface="Philosopher Regular"/>
              </a:endParaRP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3977089" y="199707"/>
            <a:ext cx="52104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lvl="0"/>
            <a:r>
              <a:rPr lang="en-ID" sz="2800" b="1" dirty="0" smtClean="0"/>
              <a:t>PEMERINTAH PROVINSI </a:t>
            </a:r>
            <a:r>
              <a:rPr lang="en-ID" sz="2800" b="1" dirty="0" smtClean="0"/>
              <a:t>BALI </a:t>
            </a:r>
          </a:p>
          <a:p>
            <a:pPr lvl="0"/>
            <a:r>
              <a:rPr lang="en-ID" sz="2800" b="1" dirty="0" smtClean="0"/>
              <a:t>DAN MDA PROVINSI</a:t>
            </a:r>
            <a:endParaRPr lang="en-US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352540" y="1156771"/>
            <a:ext cx="8438920" cy="3525398"/>
          </a:xfrm>
          <a:prstGeom prst="roundRect">
            <a:avLst/>
          </a:prstGeom>
          <a:solidFill>
            <a:srgbClr val="FF939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PESERTA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1.Pangdam </a:t>
            </a:r>
            <a:r>
              <a:rPr lang="en-ID" dirty="0" smtClean="0">
                <a:solidFill>
                  <a:schemeClr val="tx1"/>
                </a:solidFill>
              </a:rPr>
              <a:t>IX/</a:t>
            </a:r>
            <a:r>
              <a:rPr lang="en-ID" dirty="0" err="1" smtClean="0">
                <a:solidFill>
                  <a:schemeClr val="tx1"/>
                </a:solidFill>
              </a:rPr>
              <a:t>Udayana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2. </a:t>
            </a:r>
            <a:r>
              <a:rPr lang="en-ID" dirty="0" err="1" smtClean="0">
                <a:solidFill>
                  <a:schemeClr val="tx1"/>
                </a:solidFill>
              </a:rPr>
              <a:t>Kapolda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smtClean="0">
                <a:solidFill>
                  <a:schemeClr val="tx1"/>
                </a:solidFill>
              </a:rPr>
              <a:t>Bali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3. </a:t>
            </a:r>
            <a:r>
              <a:rPr lang="en-ID" dirty="0" err="1" smtClean="0">
                <a:solidFill>
                  <a:schemeClr val="tx1"/>
                </a:solidFill>
              </a:rPr>
              <a:t>Kejati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smtClean="0">
                <a:solidFill>
                  <a:schemeClr val="tx1"/>
                </a:solidFill>
              </a:rPr>
              <a:t>Bali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4. </a:t>
            </a:r>
            <a:r>
              <a:rPr lang="en-ID" dirty="0" err="1" smtClean="0">
                <a:solidFill>
                  <a:schemeClr val="tx1"/>
                </a:solidFill>
              </a:rPr>
              <a:t>Kepala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Pengadilan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Tinggi</a:t>
            </a:r>
            <a:r>
              <a:rPr lang="en-ID" dirty="0" smtClean="0">
                <a:solidFill>
                  <a:schemeClr val="tx1"/>
                </a:solidFill>
              </a:rPr>
              <a:t> Bali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5. </a:t>
            </a:r>
            <a:r>
              <a:rPr lang="en-ID" dirty="0" err="1" smtClean="0">
                <a:solidFill>
                  <a:schemeClr val="tx1"/>
                </a:solidFill>
              </a:rPr>
              <a:t>Kepala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smtClean="0">
                <a:solidFill>
                  <a:schemeClr val="tx1"/>
                </a:solidFill>
              </a:rPr>
              <a:t>OPD </a:t>
            </a:r>
            <a:r>
              <a:rPr lang="en-ID" dirty="0" err="1" smtClean="0">
                <a:solidFill>
                  <a:schemeClr val="tx1"/>
                </a:solidFill>
              </a:rPr>
              <a:t>Provinsi</a:t>
            </a:r>
            <a:r>
              <a:rPr lang="en-ID" dirty="0" smtClean="0">
                <a:solidFill>
                  <a:schemeClr val="tx1"/>
                </a:solidFill>
              </a:rPr>
              <a:t> Bali </a:t>
            </a:r>
            <a:r>
              <a:rPr lang="en-ID" dirty="0" err="1" smtClean="0">
                <a:solidFill>
                  <a:schemeClr val="tx1"/>
                </a:solidFill>
              </a:rPr>
              <a:t>dan</a:t>
            </a:r>
            <a:r>
              <a:rPr lang="en-ID" dirty="0" smtClean="0">
                <a:solidFill>
                  <a:schemeClr val="tx1"/>
                </a:solidFill>
              </a:rPr>
              <a:t> Staff </a:t>
            </a:r>
            <a:r>
              <a:rPr lang="en-ID" dirty="0" err="1" smtClean="0">
                <a:solidFill>
                  <a:schemeClr val="tx1"/>
                </a:solidFill>
              </a:rPr>
              <a:t>Masing-masing</a:t>
            </a:r>
            <a:r>
              <a:rPr lang="en-ID" dirty="0" smtClean="0">
                <a:solidFill>
                  <a:schemeClr val="tx1"/>
                </a:solidFill>
              </a:rPr>
              <a:t> 50 </a:t>
            </a:r>
            <a:r>
              <a:rPr lang="en-ID" dirty="0" err="1" smtClean="0">
                <a:solidFill>
                  <a:schemeClr val="tx1"/>
                </a:solidFill>
              </a:rPr>
              <a:t>Orang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i="1" dirty="0" smtClean="0">
                <a:solidFill>
                  <a:schemeClr val="tx1"/>
                </a:solidFill>
              </a:rPr>
              <a:t>6. </a:t>
            </a:r>
            <a:r>
              <a:rPr lang="en-ID" i="1" dirty="0" err="1" smtClean="0">
                <a:solidFill>
                  <a:schemeClr val="tx1"/>
                </a:solidFill>
              </a:rPr>
              <a:t>Prajuru</a:t>
            </a:r>
            <a:r>
              <a:rPr lang="en-ID" i="1" dirty="0" smtClean="0">
                <a:solidFill>
                  <a:schemeClr val="tx1"/>
                </a:solidFill>
              </a:rPr>
              <a:t> </a:t>
            </a:r>
            <a:r>
              <a:rPr lang="en-ID" i="1" dirty="0" smtClean="0">
                <a:solidFill>
                  <a:schemeClr val="tx1"/>
                </a:solidFill>
              </a:rPr>
              <a:t>MDA </a:t>
            </a:r>
            <a:r>
              <a:rPr lang="en-ID" dirty="0" err="1" smtClean="0">
                <a:solidFill>
                  <a:schemeClr val="tx1"/>
                </a:solidFill>
              </a:rPr>
              <a:t>Provinsi</a:t>
            </a:r>
            <a:r>
              <a:rPr lang="en-ID" dirty="0" smtClean="0">
                <a:solidFill>
                  <a:schemeClr val="tx1"/>
                </a:solidFill>
              </a:rPr>
              <a:t> Bali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7. </a:t>
            </a:r>
            <a:r>
              <a:rPr lang="en-ID" dirty="0" err="1" smtClean="0">
                <a:solidFill>
                  <a:schemeClr val="tx1"/>
                </a:solidFill>
              </a:rPr>
              <a:t>Camat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Sukasada</a:t>
            </a:r>
            <a:r>
              <a:rPr lang="en-ID" dirty="0" smtClean="0">
                <a:solidFill>
                  <a:schemeClr val="tx1"/>
                </a:solidFill>
              </a:rPr>
              <a:t>, 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Buleleng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8. </a:t>
            </a:r>
            <a:r>
              <a:rPr lang="en-ID" dirty="0" err="1" smtClean="0">
                <a:solidFill>
                  <a:schemeClr val="tx1"/>
                </a:solidFill>
              </a:rPr>
              <a:t>Pengurus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smtClean="0">
                <a:solidFill>
                  <a:schemeClr val="tx1"/>
                </a:solidFill>
              </a:rPr>
              <a:t>Forum </a:t>
            </a:r>
            <a:r>
              <a:rPr lang="en-ID" i="1" dirty="0" err="1" smtClean="0">
                <a:solidFill>
                  <a:schemeClr val="tx1"/>
                </a:solidFill>
              </a:rPr>
              <a:t>Perbekel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Provinsi</a:t>
            </a:r>
            <a:r>
              <a:rPr lang="en-ID" dirty="0" smtClean="0">
                <a:solidFill>
                  <a:schemeClr val="tx1"/>
                </a:solidFill>
              </a:rPr>
              <a:t> Bali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i="1" dirty="0" smtClean="0">
                <a:solidFill>
                  <a:schemeClr val="tx1"/>
                </a:solidFill>
              </a:rPr>
              <a:t>9. </a:t>
            </a:r>
            <a:r>
              <a:rPr lang="en-ID" i="1" dirty="0" err="1" smtClean="0">
                <a:solidFill>
                  <a:schemeClr val="tx1"/>
                </a:solidFill>
              </a:rPr>
              <a:t>Prajuru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Desa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Adat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Sekitar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Danau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Buyan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i="1" dirty="0" smtClean="0">
                <a:solidFill>
                  <a:schemeClr val="tx1"/>
                </a:solidFill>
              </a:rPr>
              <a:t>10. </a:t>
            </a:r>
            <a:r>
              <a:rPr lang="en-ID" i="1" dirty="0" err="1" smtClean="0">
                <a:solidFill>
                  <a:schemeClr val="tx1"/>
                </a:solidFill>
              </a:rPr>
              <a:t>Pamangku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Pura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Sekitar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Danau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Buyan</a:t>
            </a:r>
            <a:r>
              <a:rPr lang="en-ID" dirty="0" smtClean="0">
                <a:solidFill>
                  <a:schemeClr val="tx1"/>
                </a:solidFill>
              </a:rPr>
              <a:t>, 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i="1" dirty="0" smtClean="0">
                <a:solidFill>
                  <a:schemeClr val="tx1"/>
                </a:solidFill>
              </a:rPr>
              <a:t>11. </a:t>
            </a:r>
            <a:r>
              <a:rPr lang="en-ID" i="1" dirty="0" err="1" smtClean="0">
                <a:solidFill>
                  <a:schemeClr val="tx1"/>
                </a:solidFill>
              </a:rPr>
              <a:t>Perbekel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dan</a:t>
            </a:r>
            <a:r>
              <a:rPr lang="en-ID" dirty="0" smtClean="0">
                <a:solidFill>
                  <a:schemeClr val="tx1"/>
                </a:solidFill>
              </a:rPr>
              <a:t> Staff </a:t>
            </a:r>
            <a:r>
              <a:rPr lang="en-ID" dirty="0" err="1" smtClean="0">
                <a:solidFill>
                  <a:schemeClr val="tx1"/>
                </a:solidFill>
              </a:rPr>
              <a:t>Desa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Merta</a:t>
            </a:r>
            <a:r>
              <a:rPr lang="en-ID" dirty="0" smtClean="0">
                <a:solidFill>
                  <a:schemeClr val="tx1"/>
                </a:solidFill>
              </a:rPr>
              <a:t> Sari, </a:t>
            </a:r>
            <a:r>
              <a:rPr lang="en-ID" dirty="0" err="1" smtClean="0">
                <a:solidFill>
                  <a:schemeClr val="tx1"/>
                </a:solidFill>
              </a:rPr>
              <a:t>Kecamatan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Sukasada</a:t>
            </a:r>
            <a:r>
              <a:rPr lang="en-ID" dirty="0" smtClean="0">
                <a:solidFill>
                  <a:schemeClr val="tx1"/>
                </a:solidFill>
              </a:rPr>
              <a:t>, 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Buleleng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EBF1B90E-77B5-4CB0-91E8-66BFCCC05CD7}"/>
              </a:ext>
            </a:extLst>
          </p:cNvPr>
          <p:cNvGrpSpPr/>
          <p:nvPr/>
        </p:nvGrpSpPr>
        <p:grpSpPr>
          <a:xfrm>
            <a:off x="0" y="0"/>
            <a:ext cx="9144000" cy="991518"/>
            <a:chOff x="0" y="0"/>
            <a:chExt cx="9144000" cy="991518"/>
          </a:xfrm>
          <a:solidFill>
            <a:srgbClr val="FF000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9299FED4-AD69-4D7C-891A-1FE96DCA8439}"/>
                </a:ext>
              </a:extLst>
            </p:cNvPr>
            <p:cNvSpPr/>
            <p:nvPr/>
          </p:nvSpPr>
          <p:spPr>
            <a:xfrm>
              <a:off x="3611880" y="211802"/>
              <a:ext cx="5532120" cy="779716"/>
            </a:xfrm>
            <a:prstGeom prst="rect">
              <a:avLst/>
            </a:prstGeom>
            <a:solidFill>
              <a:srgbClr val="FF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5A2CC9BC-46F4-406E-90B6-BE76A0060864}"/>
                </a:ext>
              </a:extLst>
            </p:cNvPr>
            <p:cNvGrpSpPr/>
            <p:nvPr/>
          </p:nvGrpSpPr>
          <p:grpSpPr>
            <a:xfrm>
              <a:off x="0" y="0"/>
              <a:ext cx="3883178" cy="988695"/>
              <a:chOff x="0" y="0"/>
              <a:chExt cx="3883178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1D8A48A0-5A5E-4D43-976B-13B74B64389C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FEB4AE08-531D-465D-B803-54AFE717730E}"/>
                  </a:ext>
                </a:extLst>
              </p:cNvPr>
              <p:cNvSpPr/>
              <p:nvPr/>
            </p:nvSpPr>
            <p:spPr>
              <a:xfrm>
                <a:off x="2894483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473C9B53-19BF-4377-88F5-58514056C4FD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9351E074-18A3-4CD3-8C76-64FBEB699CB0}"/>
                </a:ext>
              </a:extLst>
            </p:cNvPr>
            <p:cNvSpPr txBox="1"/>
            <p:nvPr/>
          </p:nvSpPr>
          <p:spPr>
            <a:xfrm>
              <a:off x="724317" y="211802"/>
              <a:ext cx="3077661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</a:t>
              </a:r>
            </a:p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SEKRETARIS DAERAH KABUPATEN/KOTA</a:t>
              </a:r>
              <a:endParaRPr lang="en-US" sz="10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hilosopher Regular"/>
                <a:cs typeface="Philosopher Regular"/>
              </a:endParaRP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3977089" y="199707"/>
            <a:ext cx="52104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lvl="0"/>
            <a:r>
              <a:rPr lang="en-ID" sz="2800" b="1" dirty="0" smtClean="0"/>
              <a:t>PEMERINTAH </a:t>
            </a:r>
            <a:r>
              <a:rPr lang="en-ID" sz="2800" b="1" dirty="0" smtClean="0"/>
              <a:t>KABUPATEN/KOTA</a:t>
            </a:r>
          </a:p>
          <a:p>
            <a:pPr lvl="0"/>
            <a:r>
              <a:rPr lang="en-ID" sz="2800" b="1" dirty="0" smtClean="0"/>
              <a:t>DAN MDA KABUPATEN/KOTA</a:t>
            </a:r>
            <a:endParaRPr lang="en-US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352540" y="1156771"/>
            <a:ext cx="8438920" cy="3525398"/>
          </a:xfrm>
          <a:prstGeom prst="roundRect">
            <a:avLst/>
          </a:prstGeom>
          <a:solidFill>
            <a:srgbClr val="FF939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lphaUcPeriod"/>
            </a:pP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KEGIATAN 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NISKALA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UPACARA 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DANU 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KERTHI</a:t>
            </a:r>
          </a:p>
          <a:p>
            <a:pPr marL="457200" indent="-457200"/>
            <a:endParaRPr lang="en-US" sz="2000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1. </a:t>
            </a:r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Jenis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Upacara</a:t>
            </a:r>
            <a:endParaRPr lang="en-US" sz="2000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Penyucian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danau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otonan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sarwa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wewalungan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(</a:t>
            </a:r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binatang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)</a:t>
            </a:r>
          </a:p>
          <a:p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Persembahyangan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Tumpek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Uye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endParaRPr lang="en-US" sz="2000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2.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Upakara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Madyaning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Utama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pPr lvl="0"/>
            <a:r>
              <a:rPr lang="en-ID" sz="2000" i="1" dirty="0" err="1" smtClean="0">
                <a:solidFill>
                  <a:srgbClr val="C00000"/>
                </a:solidFill>
              </a:rPr>
              <a:t>Banten</a:t>
            </a:r>
            <a:r>
              <a:rPr lang="en-ID" sz="2000" i="1" dirty="0" smtClean="0">
                <a:solidFill>
                  <a:srgbClr val="C00000"/>
                </a:solidFill>
              </a:rPr>
              <a:t> </a:t>
            </a:r>
            <a:r>
              <a:rPr lang="en-ID" sz="2000" i="1" dirty="0" err="1" smtClean="0">
                <a:solidFill>
                  <a:srgbClr val="C00000"/>
                </a:solidFill>
              </a:rPr>
              <a:t>Munggah</a:t>
            </a:r>
            <a:r>
              <a:rPr lang="en-ID" sz="2000" i="1" dirty="0" smtClean="0">
                <a:solidFill>
                  <a:srgbClr val="C00000"/>
                </a:solidFill>
              </a:rPr>
              <a:t> Ring Surya </a:t>
            </a:r>
            <a:r>
              <a:rPr lang="en-ID" sz="2000" i="1" dirty="0" err="1" smtClean="0">
                <a:solidFill>
                  <a:srgbClr val="C00000"/>
                </a:solidFill>
              </a:rPr>
              <a:t>Dewa-Dewi</a:t>
            </a:r>
            <a:endParaRPr lang="en-US" sz="2000" dirty="0" smtClean="0">
              <a:solidFill>
                <a:srgbClr val="C00000"/>
              </a:solidFill>
            </a:endParaRPr>
          </a:p>
          <a:p>
            <a:pPr lvl="0"/>
            <a:r>
              <a:rPr lang="en-ID" sz="2000" i="1" dirty="0" err="1" smtClean="0">
                <a:solidFill>
                  <a:srgbClr val="C00000"/>
                </a:solidFill>
              </a:rPr>
              <a:t>Banten</a:t>
            </a:r>
            <a:r>
              <a:rPr lang="en-ID" sz="2000" i="1" dirty="0" smtClean="0">
                <a:solidFill>
                  <a:srgbClr val="C00000"/>
                </a:solidFill>
              </a:rPr>
              <a:t> Ring </a:t>
            </a:r>
            <a:r>
              <a:rPr lang="en-ID" sz="2000" i="1" dirty="0" err="1" smtClean="0">
                <a:solidFill>
                  <a:srgbClr val="C00000"/>
                </a:solidFill>
              </a:rPr>
              <a:t>Panggungan</a:t>
            </a:r>
            <a:r>
              <a:rPr lang="en-ID" sz="2000" i="1" dirty="0" smtClean="0">
                <a:solidFill>
                  <a:srgbClr val="C00000"/>
                </a:solidFill>
              </a:rPr>
              <a:t> </a:t>
            </a:r>
            <a:r>
              <a:rPr lang="en-ID" sz="2000" i="1" dirty="0" err="1" smtClean="0">
                <a:solidFill>
                  <a:srgbClr val="C00000"/>
                </a:solidFill>
              </a:rPr>
              <a:t>Sekar</a:t>
            </a:r>
            <a:r>
              <a:rPr lang="en-ID" sz="2000" i="1" dirty="0" smtClean="0">
                <a:solidFill>
                  <a:srgbClr val="C00000"/>
                </a:solidFill>
              </a:rPr>
              <a:t> Taman</a:t>
            </a:r>
            <a:endParaRPr lang="en-US" sz="2000" dirty="0" smtClean="0">
              <a:solidFill>
                <a:srgbClr val="C00000"/>
              </a:solidFill>
            </a:endParaRPr>
          </a:p>
          <a:p>
            <a:pPr lvl="0"/>
            <a:r>
              <a:rPr lang="en-ID" sz="2000" i="1" dirty="0" err="1" smtClean="0">
                <a:solidFill>
                  <a:srgbClr val="C00000"/>
                </a:solidFill>
              </a:rPr>
              <a:t>Banten</a:t>
            </a:r>
            <a:r>
              <a:rPr lang="en-ID" sz="2000" i="1" dirty="0" smtClean="0">
                <a:solidFill>
                  <a:srgbClr val="C00000"/>
                </a:solidFill>
              </a:rPr>
              <a:t> </a:t>
            </a:r>
            <a:r>
              <a:rPr lang="en-ID" sz="2000" i="1" dirty="0" err="1" smtClean="0">
                <a:solidFill>
                  <a:srgbClr val="C00000"/>
                </a:solidFill>
              </a:rPr>
              <a:t>Otonan</a:t>
            </a:r>
            <a:r>
              <a:rPr lang="en-ID" sz="2000" i="1" dirty="0" smtClean="0">
                <a:solidFill>
                  <a:srgbClr val="C00000"/>
                </a:solidFill>
              </a:rPr>
              <a:t> </a:t>
            </a:r>
            <a:r>
              <a:rPr lang="en-ID" sz="2000" i="1" dirty="0" err="1" smtClean="0">
                <a:solidFill>
                  <a:srgbClr val="C00000"/>
                </a:solidFill>
              </a:rPr>
              <a:t>Sarwa</a:t>
            </a:r>
            <a:r>
              <a:rPr lang="en-ID" sz="2000" i="1" dirty="0" smtClean="0">
                <a:solidFill>
                  <a:srgbClr val="C00000"/>
                </a:solidFill>
              </a:rPr>
              <a:t> </a:t>
            </a:r>
            <a:r>
              <a:rPr lang="en-ID" sz="2000" i="1" dirty="0" err="1" smtClean="0">
                <a:solidFill>
                  <a:srgbClr val="C00000"/>
                </a:solidFill>
              </a:rPr>
              <a:t>Wewalungan</a:t>
            </a:r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ID" sz="2000" i="1" dirty="0" err="1" smtClean="0">
                <a:solidFill>
                  <a:srgbClr val="C00000"/>
                </a:solidFill>
              </a:rPr>
              <a:t>Panglepas</a:t>
            </a:r>
            <a:r>
              <a:rPr lang="en-ID" sz="2000" i="1" dirty="0" smtClean="0">
                <a:solidFill>
                  <a:srgbClr val="C00000"/>
                </a:solidFill>
              </a:rPr>
              <a:t>/</a:t>
            </a:r>
            <a:r>
              <a:rPr lang="en-ID" sz="2000" i="1" dirty="0" err="1" smtClean="0">
                <a:solidFill>
                  <a:srgbClr val="C00000"/>
                </a:solidFill>
              </a:rPr>
              <a:t>Pangleb</a:t>
            </a:r>
            <a:r>
              <a:rPr lang="en-ID" sz="2000" i="1" dirty="0" smtClean="0">
                <a:solidFill>
                  <a:srgbClr val="C00000"/>
                </a:solidFill>
              </a:rPr>
              <a:t> </a:t>
            </a:r>
            <a:r>
              <a:rPr lang="en-ID" sz="2000" i="1" dirty="0" err="1" smtClean="0">
                <a:solidFill>
                  <a:srgbClr val="C00000"/>
                </a:solidFill>
              </a:rPr>
              <a:t>Sarwa</a:t>
            </a:r>
            <a:r>
              <a:rPr lang="en-ID" sz="2000" i="1" dirty="0" smtClean="0">
                <a:solidFill>
                  <a:srgbClr val="C00000"/>
                </a:solidFill>
              </a:rPr>
              <a:t> </a:t>
            </a:r>
            <a:r>
              <a:rPr lang="en-ID" sz="2000" i="1" dirty="0" err="1" smtClean="0">
                <a:solidFill>
                  <a:srgbClr val="C00000"/>
                </a:solidFill>
              </a:rPr>
              <a:t>Wewalungan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</p:txBody>
      </p:sp>
    </p:spTree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EBF1B90E-77B5-4CB0-91E8-66BFCCC05CD7}"/>
              </a:ext>
            </a:extLst>
          </p:cNvPr>
          <p:cNvGrpSpPr/>
          <p:nvPr/>
        </p:nvGrpSpPr>
        <p:grpSpPr>
          <a:xfrm>
            <a:off x="0" y="0"/>
            <a:ext cx="9144000" cy="991518"/>
            <a:chOff x="0" y="0"/>
            <a:chExt cx="9144000" cy="991518"/>
          </a:xfrm>
          <a:solidFill>
            <a:srgbClr val="FF000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9299FED4-AD69-4D7C-891A-1FE96DCA8439}"/>
                </a:ext>
              </a:extLst>
            </p:cNvPr>
            <p:cNvSpPr/>
            <p:nvPr/>
          </p:nvSpPr>
          <p:spPr>
            <a:xfrm>
              <a:off x="3611880" y="211802"/>
              <a:ext cx="5532120" cy="779716"/>
            </a:xfrm>
            <a:prstGeom prst="rect">
              <a:avLst/>
            </a:prstGeom>
            <a:solidFill>
              <a:srgbClr val="FF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5A2CC9BC-46F4-406E-90B6-BE76A0060864}"/>
                </a:ext>
              </a:extLst>
            </p:cNvPr>
            <p:cNvGrpSpPr/>
            <p:nvPr/>
          </p:nvGrpSpPr>
          <p:grpSpPr>
            <a:xfrm>
              <a:off x="0" y="0"/>
              <a:ext cx="3883178" cy="988695"/>
              <a:chOff x="0" y="0"/>
              <a:chExt cx="3883178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1D8A48A0-5A5E-4D43-976B-13B74B64389C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FEB4AE08-531D-465D-B803-54AFE717730E}"/>
                  </a:ext>
                </a:extLst>
              </p:cNvPr>
              <p:cNvSpPr/>
              <p:nvPr/>
            </p:nvSpPr>
            <p:spPr>
              <a:xfrm>
                <a:off x="2894483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473C9B53-19BF-4377-88F5-58514056C4FD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9351E074-18A3-4CD3-8C76-64FBEB699CB0}"/>
                </a:ext>
              </a:extLst>
            </p:cNvPr>
            <p:cNvSpPr txBox="1"/>
            <p:nvPr/>
          </p:nvSpPr>
          <p:spPr>
            <a:xfrm>
              <a:off x="724317" y="211802"/>
              <a:ext cx="3077661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</a:t>
              </a:r>
            </a:p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SEKRETARIS DAERAH KABUPATEN/KOTA</a:t>
              </a:r>
              <a:endParaRPr lang="en-US" sz="10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hilosopher Regular"/>
                <a:cs typeface="Philosopher Regular"/>
              </a:endParaRP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3977089" y="199707"/>
            <a:ext cx="52104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lvl="0"/>
            <a:r>
              <a:rPr lang="en-ID" sz="2800" b="1" dirty="0" smtClean="0"/>
              <a:t>PEMERINTAH KABUPATEN/KOTA</a:t>
            </a:r>
          </a:p>
          <a:p>
            <a:pPr lvl="0"/>
            <a:r>
              <a:rPr lang="en-ID" sz="2800" b="1" dirty="0" smtClean="0"/>
              <a:t>DAN MDA KABUPATEN/KOTA</a:t>
            </a:r>
            <a:endParaRPr lang="en-US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396608" y="1244906"/>
            <a:ext cx="8438920" cy="2225407"/>
          </a:xfrm>
          <a:prstGeom prst="roundRect">
            <a:avLst/>
          </a:prstGeom>
          <a:solidFill>
            <a:srgbClr val="FF939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B.	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KEGIATAN </a:t>
            </a:r>
            <a:r>
              <a:rPr lang="en-US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SAKALA DANU KERTHI</a:t>
            </a:r>
          </a:p>
          <a:p>
            <a:pPr marL="457200" indent="-457200"/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	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1.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Melepas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10.000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ekor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ikan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ke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Danau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/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Bendungan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/Dam/Sungai/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Telabah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/Mata 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Air</a:t>
            </a:r>
          </a:p>
          <a:p>
            <a:pPr marL="457200" indent="-4763"/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2.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Melepas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binatang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/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atau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burung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ke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dalam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Hutan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</a:p>
          <a:p>
            <a:pPr marL="457200" indent="-4763"/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3.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Resik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Sampah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sekitar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Danau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/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Bendungan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/Dam/Sungai/</a:t>
            </a:r>
            <a:r>
              <a:rPr lang="en-US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Telabah</a:t>
            </a:r>
            <a:r>
              <a:rPr lang="en-US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/Mata Air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82907" y="3756752"/>
            <a:ext cx="8438920" cy="1222872"/>
          </a:xfrm>
          <a:prstGeom prst="roundRect">
            <a:avLst/>
          </a:prstGeom>
          <a:solidFill>
            <a:srgbClr val="FF939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WAKTU PELAKSANAAN</a:t>
            </a:r>
            <a:endParaRPr lang="en-US" sz="1400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pPr marL="457200" indent="-457200"/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Pada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Hari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Sabtu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(</a:t>
            </a:r>
            <a:r>
              <a:rPr lang="en-US" sz="14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Saniscara</a:t>
            </a:r>
            <a:r>
              <a:rPr lang="en-US" sz="14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Kliwon</a:t>
            </a:r>
            <a:r>
              <a:rPr lang="en-US" sz="14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, </a:t>
            </a:r>
            <a:r>
              <a:rPr lang="en-US" sz="14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Uye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),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tanggal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29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Januari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2022:</a:t>
            </a:r>
          </a:p>
          <a:p>
            <a:pPr marL="457200" indent="-457200"/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Kegiatan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Niskala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Pukul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: 09.00– 10.00 WITA</a:t>
            </a:r>
          </a:p>
          <a:p>
            <a:pPr marL="457200" indent="-457200"/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Kegiatan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Sakala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Pukul</a:t>
            </a:r>
            <a:r>
              <a:rPr lang="en-US" sz="14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: 10.00 WITA – </a:t>
            </a:r>
            <a:r>
              <a:rPr lang="en-US" sz="14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selesai</a:t>
            </a:r>
            <a:endParaRPr lang="en-US" sz="1400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</p:txBody>
      </p:sp>
    </p:spTree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EBF1B90E-77B5-4CB0-91E8-66BFCCC05CD7}"/>
              </a:ext>
            </a:extLst>
          </p:cNvPr>
          <p:cNvGrpSpPr/>
          <p:nvPr/>
        </p:nvGrpSpPr>
        <p:grpSpPr>
          <a:xfrm>
            <a:off x="0" y="0"/>
            <a:ext cx="9144000" cy="991518"/>
            <a:chOff x="0" y="0"/>
            <a:chExt cx="9144000" cy="991518"/>
          </a:xfrm>
          <a:solidFill>
            <a:srgbClr val="FF000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9299FED4-AD69-4D7C-891A-1FE96DCA8439}"/>
                </a:ext>
              </a:extLst>
            </p:cNvPr>
            <p:cNvSpPr/>
            <p:nvPr/>
          </p:nvSpPr>
          <p:spPr>
            <a:xfrm>
              <a:off x="3611880" y="211802"/>
              <a:ext cx="5532120" cy="779716"/>
            </a:xfrm>
            <a:prstGeom prst="rect">
              <a:avLst/>
            </a:prstGeom>
            <a:solidFill>
              <a:srgbClr val="FF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5A2CC9BC-46F4-406E-90B6-BE76A0060864}"/>
                </a:ext>
              </a:extLst>
            </p:cNvPr>
            <p:cNvGrpSpPr/>
            <p:nvPr/>
          </p:nvGrpSpPr>
          <p:grpSpPr>
            <a:xfrm>
              <a:off x="0" y="0"/>
              <a:ext cx="3883178" cy="988695"/>
              <a:chOff x="0" y="0"/>
              <a:chExt cx="3883178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1D8A48A0-5A5E-4D43-976B-13B74B64389C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FEB4AE08-531D-465D-B803-54AFE717730E}"/>
                  </a:ext>
                </a:extLst>
              </p:cNvPr>
              <p:cNvSpPr/>
              <p:nvPr/>
            </p:nvSpPr>
            <p:spPr>
              <a:xfrm>
                <a:off x="2894483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473C9B53-19BF-4377-88F5-58514056C4FD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9351E074-18A3-4CD3-8C76-64FBEB699CB0}"/>
                </a:ext>
              </a:extLst>
            </p:cNvPr>
            <p:cNvSpPr txBox="1"/>
            <p:nvPr/>
          </p:nvSpPr>
          <p:spPr>
            <a:xfrm>
              <a:off x="724317" y="211802"/>
              <a:ext cx="3077661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</a:t>
              </a:r>
            </a:p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SEKRETARIS DAERAH KABUPATEN/KOTA</a:t>
              </a:r>
              <a:endParaRPr lang="en-US" sz="10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hilosopher Regular"/>
                <a:cs typeface="Philosopher Regular"/>
              </a:endParaRP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3977089" y="199707"/>
            <a:ext cx="52104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lvl="0"/>
            <a:r>
              <a:rPr lang="en-ID" sz="2800" b="1" dirty="0" smtClean="0"/>
              <a:t>PEMERINTAH </a:t>
            </a:r>
            <a:r>
              <a:rPr lang="en-ID" sz="2800" b="1" dirty="0" smtClean="0"/>
              <a:t>KABUPATEN/KOTA</a:t>
            </a:r>
          </a:p>
          <a:p>
            <a:pPr lvl="0"/>
            <a:r>
              <a:rPr lang="en-ID" sz="2800" b="1" dirty="0" smtClean="0"/>
              <a:t>DAN MDA KABUPATEN/KOTA</a:t>
            </a:r>
            <a:endParaRPr lang="en-US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198304" y="1156771"/>
            <a:ext cx="8692308" cy="3525398"/>
          </a:xfrm>
          <a:prstGeom prst="roundRect">
            <a:avLst/>
          </a:prstGeom>
          <a:solidFill>
            <a:srgbClr val="FF939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TEMPAT :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1. 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Buleleng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Danau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Tamblingan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2. 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Jembrana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Bendungan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Palasari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3. 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Tabanan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Danau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Beratan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4. </a:t>
            </a:r>
            <a:r>
              <a:rPr lang="en-ID" dirty="0" err="1" smtClean="0">
                <a:solidFill>
                  <a:schemeClr val="tx1"/>
                </a:solidFill>
              </a:rPr>
              <a:t>Kab</a:t>
            </a:r>
            <a:r>
              <a:rPr lang="en-ID" dirty="0" smtClean="0">
                <a:solidFill>
                  <a:schemeClr val="tx1"/>
                </a:solidFill>
              </a:rPr>
              <a:t>. </a:t>
            </a:r>
            <a:r>
              <a:rPr lang="en-ID" dirty="0" err="1" smtClean="0">
                <a:solidFill>
                  <a:schemeClr val="tx1"/>
                </a:solidFill>
              </a:rPr>
              <a:t>Badung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Hutan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Gunung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Mangu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dan</a:t>
            </a:r>
            <a:r>
              <a:rPr lang="en-ID" dirty="0" smtClean="0">
                <a:solidFill>
                  <a:schemeClr val="tx1"/>
                </a:solidFill>
              </a:rPr>
              <a:t> Mata Air yang </a:t>
            </a:r>
            <a:r>
              <a:rPr lang="en-ID" dirty="0" err="1" smtClean="0">
                <a:solidFill>
                  <a:schemeClr val="tx1"/>
                </a:solidFill>
              </a:rPr>
              <a:t>ditentukan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oleh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5. 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Gianyar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Empelan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Pejeng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6. 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Bangli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Danau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Batur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7. 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Klungkung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Pura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Watu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Klotok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dan</a:t>
            </a:r>
            <a:r>
              <a:rPr lang="en-ID" dirty="0" smtClean="0">
                <a:solidFill>
                  <a:schemeClr val="tx1"/>
                </a:solidFill>
              </a:rPr>
              <a:t> Mangrove </a:t>
            </a:r>
            <a:r>
              <a:rPr lang="en-ID" dirty="0" err="1" smtClean="0">
                <a:solidFill>
                  <a:schemeClr val="tx1"/>
                </a:solidFill>
              </a:rPr>
              <a:t>Lembongan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8. 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Karangsem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Tukad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Telaga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Waja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9. Kota </a:t>
            </a:r>
            <a:r>
              <a:rPr lang="en-ID" dirty="0" err="1" smtClean="0">
                <a:solidFill>
                  <a:schemeClr val="tx1"/>
                </a:solidFill>
              </a:rPr>
              <a:t>Denpasar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Dam </a:t>
            </a:r>
            <a:r>
              <a:rPr lang="en-ID" dirty="0" err="1" smtClean="0">
                <a:solidFill>
                  <a:schemeClr val="tx1"/>
                </a:solidFill>
              </a:rPr>
              <a:t>Oongan</a:t>
            </a:r>
            <a:r>
              <a:rPr lang="en-ID" dirty="0" smtClean="0">
                <a:solidFill>
                  <a:schemeClr val="tx1"/>
                </a:solidFill>
              </a:rPr>
              <a:t>, </a:t>
            </a:r>
            <a:r>
              <a:rPr lang="en-ID" dirty="0" err="1" smtClean="0">
                <a:solidFill>
                  <a:schemeClr val="tx1"/>
                </a:solidFill>
              </a:rPr>
              <a:t>Kelurahan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Tonja</a:t>
            </a:r>
            <a:r>
              <a:rPr lang="en-ID" dirty="0" smtClean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EBF1B90E-77B5-4CB0-91E8-66BFCCC05CD7}"/>
              </a:ext>
            </a:extLst>
          </p:cNvPr>
          <p:cNvGrpSpPr/>
          <p:nvPr/>
        </p:nvGrpSpPr>
        <p:grpSpPr>
          <a:xfrm>
            <a:off x="0" y="0"/>
            <a:ext cx="9144000" cy="991518"/>
            <a:chOff x="0" y="0"/>
            <a:chExt cx="9144000" cy="991518"/>
          </a:xfrm>
          <a:solidFill>
            <a:srgbClr val="FF000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9299FED4-AD69-4D7C-891A-1FE96DCA8439}"/>
                </a:ext>
              </a:extLst>
            </p:cNvPr>
            <p:cNvSpPr/>
            <p:nvPr/>
          </p:nvSpPr>
          <p:spPr>
            <a:xfrm>
              <a:off x="3611880" y="211802"/>
              <a:ext cx="5532120" cy="779716"/>
            </a:xfrm>
            <a:prstGeom prst="rect">
              <a:avLst/>
            </a:prstGeom>
            <a:solidFill>
              <a:srgbClr val="FF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5A2CC9BC-46F4-406E-90B6-BE76A0060864}"/>
                </a:ext>
              </a:extLst>
            </p:cNvPr>
            <p:cNvGrpSpPr/>
            <p:nvPr/>
          </p:nvGrpSpPr>
          <p:grpSpPr>
            <a:xfrm>
              <a:off x="0" y="0"/>
              <a:ext cx="3883178" cy="988695"/>
              <a:chOff x="0" y="0"/>
              <a:chExt cx="3883178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1D8A48A0-5A5E-4D43-976B-13B74B64389C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FEB4AE08-531D-465D-B803-54AFE717730E}"/>
                  </a:ext>
                </a:extLst>
              </p:cNvPr>
              <p:cNvSpPr/>
              <p:nvPr/>
            </p:nvSpPr>
            <p:spPr>
              <a:xfrm>
                <a:off x="2894483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473C9B53-19BF-4377-88F5-58514056C4FD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9351E074-18A3-4CD3-8C76-64FBEB699CB0}"/>
                </a:ext>
              </a:extLst>
            </p:cNvPr>
            <p:cNvSpPr txBox="1"/>
            <p:nvPr/>
          </p:nvSpPr>
          <p:spPr>
            <a:xfrm>
              <a:off x="724317" y="211802"/>
              <a:ext cx="3077661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</a:t>
              </a:r>
            </a:p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SEKRETARIS DAERAH KABUPATEN/KOTA</a:t>
              </a:r>
              <a:endParaRPr lang="en-US" sz="10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hilosopher Regular"/>
                <a:cs typeface="Philosopher Regular"/>
              </a:endParaRP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3977089" y="199707"/>
            <a:ext cx="52104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lvl="0"/>
            <a:r>
              <a:rPr lang="en-ID" sz="2800" b="1" dirty="0" smtClean="0"/>
              <a:t>PEMERINTAH KABUPATEN/KOTA</a:t>
            </a:r>
          </a:p>
          <a:p>
            <a:pPr lvl="0"/>
            <a:r>
              <a:rPr lang="en-ID" sz="2800" b="1" dirty="0" smtClean="0"/>
              <a:t>DAN MDA KABUPATEN/KOTA</a:t>
            </a:r>
            <a:endParaRPr lang="en-US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352540" y="1156771"/>
            <a:ext cx="8438920" cy="3525398"/>
          </a:xfrm>
          <a:prstGeom prst="roundRect">
            <a:avLst/>
          </a:prstGeom>
          <a:solidFill>
            <a:srgbClr val="FF939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PESERTA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1. </a:t>
            </a:r>
            <a:r>
              <a:rPr lang="en-ID" dirty="0" err="1" smtClean="0">
                <a:solidFill>
                  <a:schemeClr val="tx1"/>
                </a:solidFill>
              </a:rPr>
              <a:t>Kodim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smtClean="0">
                <a:solidFill>
                  <a:schemeClr val="tx1"/>
                </a:solidFill>
              </a:rPr>
              <a:t>Kota/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2. </a:t>
            </a:r>
            <a:r>
              <a:rPr lang="en-ID" dirty="0" err="1" smtClean="0">
                <a:solidFill>
                  <a:schemeClr val="tx1"/>
                </a:solidFill>
              </a:rPr>
              <a:t>Kapoltabes</a:t>
            </a:r>
            <a:r>
              <a:rPr lang="en-ID" dirty="0" smtClean="0">
                <a:solidFill>
                  <a:schemeClr val="tx1"/>
                </a:solidFill>
              </a:rPr>
              <a:t>/</a:t>
            </a:r>
            <a:r>
              <a:rPr lang="en-ID" dirty="0" err="1" smtClean="0">
                <a:solidFill>
                  <a:schemeClr val="tx1"/>
                </a:solidFill>
              </a:rPr>
              <a:t>Kapolres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smtClean="0">
                <a:solidFill>
                  <a:schemeClr val="tx1"/>
                </a:solidFill>
              </a:rPr>
              <a:t>Kota/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3. </a:t>
            </a:r>
            <a:r>
              <a:rPr lang="en-ID" dirty="0" err="1" smtClean="0">
                <a:solidFill>
                  <a:schemeClr val="tx1"/>
                </a:solidFill>
              </a:rPr>
              <a:t>Kajari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smtClean="0">
                <a:solidFill>
                  <a:schemeClr val="tx1"/>
                </a:solidFill>
              </a:rPr>
              <a:t>Kota/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4. </a:t>
            </a:r>
            <a:r>
              <a:rPr lang="en-ID" dirty="0" err="1" smtClean="0">
                <a:solidFill>
                  <a:schemeClr val="tx1"/>
                </a:solidFill>
              </a:rPr>
              <a:t>Kepala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Pengadilan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Negeri</a:t>
            </a:r>
            <a:r>
              <a:rPr lang="en-ID" dirty="0" smtClean="0">
                <a:solidFill>
                  <a:schemeClr val="tx1"/>
                </a:solidFill>
              </a:rPr>
              <a:t> Kota/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5. </a:t>
            </a:r>
            <a:r>
              <a:rPr lang="en-ID" dirty="0" err="1" smtClean="0">
                <a:solidFill>
                  <a:schemeClr val="tx1"/>
                </a:solidFill>
              </a:rPr>
              <a:t>Kepala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smtClean="0">
                <a:solidFill>
                  <a:schemeClr val="tx1"/>
                </a:solidFill>
              </a:rPr>
              <a:t>OPD Kota/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dan</a:t>
            </a:r>
            <a:r>
              <a:rPr lang="en-ID" dirty="0" smtClean="0">
                <a:solidFill>
                  <a:schemeClr val="tx1"/>
                </a:solidFill>
              </a:rPr>
              <a:t> Staff </a:t>
            </a:r>
            <a:r>
              <a:rPr lang="en-ID" dirty="0" err="1" smtClean="0">
                <a:solidFill>
                  <a:schemeClr val="tx1"/>
                </a:solidFill>
              </a:rPr>
              <a:t>Masing-masing</a:t>
            </a:r>
            <a:r>
              <a:rPr lang="en-ID" dirty="0" smtClean="0">
                <a:solidFill>
                  <a:schemeClr val="tx1"/>
                </a:solidFill>
              </a:rPr>
              <a:t> 25 </a:t>
            </a:r>
            <a:r>
              <a:rPr lang="en-ID" dirty="0" err="1" smtClean="0">
                <a:solidFill>
                  <a:schemeClr val="tx1"/>
                </a:solidFill>
              </a:rPr>
              <a:t>Orang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i="1" dirty="0" smtClean="0">
                <a:solidFill>
                  <a:schemeClr val="tx1"/>
                </a:solidFill>
              </a:rPr>
              <a:t>6. </a:t>
            </a:r>
            <a:r>
              <a:rPr lang="en-ID" i="1" dirty="0" err="1" smtClean="0">
                <a:solidFill>
                  <a:schemeClr val="tx1"/>
                </a:solidFill>
              </a:rPr>
              <a:t>Prajuru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smtClean="0">
                <a:solidFill>
                  <a:schemeClr val="tx1"/>
                </a:solidFill>
              </a:rPr>
              <a:t>MDA Kota/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dirty="0" smtClean="0">
                <a:solidFill>
                  <a:schemeClr val="tx1"/>
                </a:solidFill>
              </a:rPr>
              <a:t>7. </a:t>
            </a:r>
            <a:r>
              <a:rPr lang="en-ID" dirty="0" err="1" smtClean="0">
                <a:solidFill>
                  <a:schemeClr val="tx1"/>
                </a:solidFill>
              </a:rPr>
              <a:t>Pengurus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smtClean="0">
                <a:solidFill>
                  <a:schemeClr val="tx1"/>
                </a:solidFill>
              </a:rPr>
              <a:t>Forum </a:t>
            </a:r>
            <a:r>
              <a:rPr lang="en-ID" dirty="0" err="1" smtClean="0">
                <a:solidFill>
                  <a:schemeClr val="tx1"/>
                </a:solidFill>
              </a:rPr>
              <a:t>Perbekel</a:t>
            </a:r>
            <a:r>
              <a:rPr lang="en-ID" dirty="0" smtClean="0">
                <a:solidFill>
                  <a:schemeClr val="tx1"/>
                </a:solidFill>
              </a:rPr>
              <a:t> Kota/</a:t>
            </a:r>
            <a:r>
              <a:rPr lang="en-ID" dirty="0" err="1" smtClean="0">
                <a:solidFill>
                  <a:schemeClr val="tx1"/>
                </a:solidFill>
              </a:rPr>
              <a:t>Kabupaten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i="1" dirty="0" smtClean="0">
                <a:solidFill>
                  <a:schemeClr val="tx1"/>
                </a:solidFill>
              </a:rPr>
              <a:t>8. </a:t>
            </a:r>
            <a:r>
              <a:rPr lang="en-ID" i="1" dirty="0" err="1" smtClean="0">
                <a:solidFill>
                  <a:schemeClr val="tx1"/>
                </a:solidFill>
              </a:rPr>
              <a:t>Pamangku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Pura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Sekitar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Lokasi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Pelaksanaan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Kegiatan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i="1" dirty="0" smtClean="0">
                <a:solidFill>
                  <a:schemeClr val="tx1"/>
                </a:solidFill>
              </a:rPr>
              <a:t>Danu </a:t>
            </a:r>
            <a:r>
              <a:rPr lang="en-ID" i="1" dirty="0" err="1" smtClean="0">
                <a:solidFill>
                  <a:schemeClr val="tx1"/>
                </a:solidFill>
              </a:rPr>
              <a:t>Kerthi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i="1" dirty="0" smtClean="0">
                <a:solidFill>
                  <a:schemeClr val="tx1"/>
                </a:solidFill>
              </a:rPr>
              <a:t>9. </a:t>
            </a:r>
            <a:r>
              <a:rPr lang="en-ID" i="1" dirty="0" err="1" smtClean="0">
                <a:solidFill>
                  <a:schemeClr val="tx1"/>
                </a:solidFill>
              </a:rPr>
              <a:t>Prajuru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Desa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Adat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Sekitar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Lokasi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Pelaksanaan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i="1" dirty="0" smtClean="0">
                <a:solidFill>
                  <a:schemeClr val="tx1"/>
                </a:solidFill>
              </a:rPr>
              <a:t>Danu </a:t>
            </a:r>
            <a:r>
              <a:rPr lang="en-ID" i="1" dirty="0" err="1" smtClean="0">
                <a:solidFill>
                  <a:schemeClr val="tx1"/>
                </a:solidFill>
              </a:rPr>
              <a:t>Kerthi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ID" i="1" dirty="0" smtClean="0">
                <a:solidFill>
                  <a:schemeClr val="tx1"/>
                </a:solidFill>
              </a:rPr>
              <a:t>10. </a:t>
            </a:r>
            <a:r>
              <a:rPr lang="en-ID" i="1" dirty="0" err="1" smtClean="0">
                <a:solidFill>
                  <a:schemeClr val="tx1"/>
                </a:solidFill>
              </a:rPr>
              <a:t>Perbekel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dan</a:t>
            </a:r>
            <a:r>
              <a:rPr lang="en-ID" dirty="0" smtClean="0">
                <a:solidFill>
                  <a:schemeClr val="tx1"/>
                </a:solidFill>
              </a:rPr>
              <a:t> Staff </a:t>
            </a:r>
            <a:r>
              <a:rPr lang="en-ID" dirty="0" err="1" smtClean="0">
                <a:solidFill>
                  <a:schemeClr val="tx1"/>
                </a:solidFill>
              </a:rPr>
              <a:t>di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Sekitar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Lokasi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dirty="0" err="1" smtClean="0">
                <a:solidFill>
                  <a:schemeClr val="tx1"/>
                </a:solidFill>
              </a:rPr>
              <a:t>Pelaksanaan</a:t>
            </a:r>
            <a:r>
              <a:rPr lang="en-ID" dirty="0" smtClean="0">
                <a:solidFill>
                  <a:schemeClr val="tx1"/>
                </a:solidFill>
              </a:rPr>
              <a:t> </a:t>
            </a:r>
            <a:r>
              <a:rPr lang="en-ID" i="1" dirty="0" smtClean="0">
                <a:solidFill>
                  <a:schemeClr val="tx1"/>
                </a:solidFill>
              </a:rPr>
              <a:t>Danu </a:t>
            </a:r>
            <a:r>
              <a:rPr lang="en-ID" i="1" dirty="0" err="1" smtClean="0">
                <a:solidFill>
                  <a:schemeClr val="tx1"/>
                </a:solidFill>
              </a:rPr>
              <a:t>Kerthi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5BE3A3FA-AEC9-432A-A12E-3E255C457C38}"/>
              </a:ext>
            </a:extLst>
          </p:cNvPr>
          <p:cNvGrpSpPr/>
          <p:nvPr/>
        </p:nvGrpSpPr>
        <p:grpSpPr>
          <a:xfrm>
            <a:off x="0" y="0"/>
            <a:ext cx="9144000" cy="988695"/>
            <a:chOff x="0" y="0"/>
            <a:chExt cx="9144000" cy="988695"/>
          </a:xfrm>
          <a:solidFill>
            <a:srgbClr val="00B05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F924339A-B42A-4BBF-8D49-B7EB5EB7C783}"/>
                </a:ext>
              </a:extLst>
            </p:cNvPr>
            <p:cNvSpPr/>
            <p:nvPr/>
          </p:nvSpPr>
          <p:spPr>
            <a:xfrm>
              <a:off x="3611880" y="211802"/>
              <a:ext cx="5532120" cy="5847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8DF96D4C-6D09-400B-B17C-5BE2561D9BB0}"/>
                </a:ext>
              </a:extLst>
            </p:cNvPr>
            <p:cNvGrpSpPr/>
            <p:nvPr/>
          </p:nvGrpSpPr>
          <p:grpSpPr>
            <a:xfrm>
              <a:off x="0" y="0"/>
              <a:ext cx="3855882" cy="988695"/>
              <a:chOff x="0" y="0"/>
              <a:chExt cx="3855882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463D2BF2-36AB-436E-BB6A-D62A8B7A4B1D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48B16496-8708-480B-9792-5A3DB9F4F891}"/>
                  </a:ext>
                </a:extLst>
              </p:cNvPr>
              <p:cNvSpPr/>
              <p:nvPr/>
            </p:nvSpPr>
            <p:spPr>
              <a:xfrm>
                <a:off x="2867187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A3DBA526-4EE2-4833-9911-2C0C93E5C255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86584D22-8899-45FF-8D5A-ECCBE247B2E1}"/>
                </a:ext>
              </a:extLst>
            </p:cNvPr>
            <p:cNvSpPr txBox="1"/>
            <p:nvPr/>
          </p:nvSpPr>
          <p:spPr>
            <a:xfrm>
              <a:off x="678180" y="211802"/>
              <a:ext cx="3077661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 :</a:t>
              </a:r>
            </a:p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SEKRETARIS DAERAH PROVINSI BALI</a:t>
              </a:r>
              <a:endParaRPr lang="en-US" sz="10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hilosopher Regular"/>
                <a:cs typeface="Philosopher Regular"/>
              </a:endParaRP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4684755" y="199707"/>
            <a:ext cx="492887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A40600"/>
                </a:solidFill>
                <a:latin typeface="Philosopher Regular"/>
                <a:cs typeface="Philosopher Regular"/>
              </a:rPr>
              <a:t>Lembaga </a:t>
            </a:r>
            <a:r>
              <a:rPr lang="en-US" sz="3200" dirty="0" err="1">
                <a:solidFill>
                  <a:srgbClr val="A40600"/>
                </a:solidFill>
                <a:latin typeface="Philosopher Regular"/>
                <a:cs typeface="Philosopher Regular"/>
              </a:rPr>
              <a:t>Vertikal</a:t>
            </a:r>
            <a:endParaRPr lang="en-US" sz="32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67310" y="2014855"/>
            <a:ext cx="1622425" cy="65151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A40600"/>
                </a:solidFill>
                <a:latin typeface="Philosopher Regular"/>
                <a:cs typeface="Philosopher Regular"/>
              </a:rPr>
              <a:t>NISKALA</a:t>
            </a:r>
          </a:p>
        </p:txBody>
      </p:sp>
      <p:sp>
        <p:nvSpPr>
          <p:cNvPr id="16" name="Flowchart: Terminator 15"/>
          <p:cNvSpPr/>
          <p:nvPr/>
        </p:nvSpPr>
        <p:spPr>
          <a:xfrm>
            <a:off x="67310" y="3961130"/>
            <a:ext cx="1707515" cy="678180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SAKALA</a:t>
            </a:r>
          </a:p>
        </p:txBody>
      </p:sp>
      <p:sp>
        <p:nvSpPr>
          <p:cNvPr id="17" name="Down Arrow Callout 16"/>
          <p:cNvSpPr/>
          <p:nvPr/>
        </p:nvSpPr>
        <p:spPr>
          <a:xfrm>
            <a:off x="211074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KEGIATAN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976755" y="2014855"/>
            <a:ext cx="2599055" cy="106986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Sembahyang</a:t>
            </a:r>
            <a:r>
              <a:rPr lang="en-US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Tumpek</a:t>
            </a:r>
            <a:r>
              <a:rPr lang="en-US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di</a:t>
            </a:r>
            <a:r>
              <a:rPr lang="en-US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Tempat</a:t>
            </a:r>
            <a:r>
              <a:rPr lang="en-US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Suci</a:t>
            </a:r>
            <a:r>
              <a:rPr lang="en-US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masing-masing</a:t>
            </a:r>
            <a:r>
              <a:rPr lang="en-US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instansi</a:t>
            </a:r>
            <a:endParaRPr lang="en-US" dirty="0" smtClean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872362" y="3327093"/>
            <a:ext cx="2658745" cy="167318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9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ikan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ke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Danau</a:t>
            </a:r>
            <a:r>
              <a:rPr lang="en-US" sz="900" dirty="0" smtClean="0">
                <a:latin typeface="Philosopher Regular"/>
                <a:cs typeface="Philosopher Regular"/>
              </a:rPr>
              <a:t>/</a:t>
            </a:r>
            <a:r>
              <a:rPr lang="en-US" sz="9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900" dirty="0" smtClean="0">
                <a:latin typeface="Philosopher Regular"/>
                <a:cs typeface="Philosopher Regular"/>
              </a:rPr>
              <a:t>/Dam/Sungai /</a:t>
            </a:r>
            <a:r>
              <a:rPr lang="en-US" sz="9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900" dirty="0" smtClean="0">
                <a:latin typeface="Philosopher Regular"/>
                <a:cs typeface="Philosopher Regular"/>
              </a:rPr>
              <a:t>/Mata Air</a:t>
            </a:r>
          </a:p>
          <a:p>
            <a:pPr lvl="0" algn="just"/>
            <a:r>
              <a:rPr lang="en-US" sz="9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binatang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dan</a:t>
            </a:r>
            <a:r>
              <a:rPr lang="en-US" sz="900" dirty="0" smtClean="0">
                <a:latin typeface="Philosopher Regular"/>
                <a:cs typeface="Philosopher Regular"/>
              </a:rPr>
              <a:t>/</a:t>
            </a:r>
            <a:r>
              <a:rPr lang="en-US" sz="900" dirty="0" err="1" smtClean="0">
                <a:latin typeface="Philosopher Regular"/>
                <a:cs typeface="Philosopher Regular"/>
              </a:rPr>
              <a:t>atau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burung</a:t>
            </a:r>
            <a:endParaRPr lang="en-US" sz="900" dirty="0" smtClean="0">
              <a:latin typeface="Philosopher Regular"/>
              <a:cs typeface="Philosopher Regular"/>
            </a:endParaRPr>
          </a:p>
          <a:p>
            <a:pPr lvl="0" algn="just"/>
            <a:r>
              <a:rPr lang="en-US" sz="900" dirty="0" err="1" smtClean="0">
                <a:latin typeface="Philosopher Regular"/>
                <a:cs typeface="Philosopher Regular"/>
              </a:rPr>
              <a:t>Resik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Sampah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di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sekitar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Danau</a:t>
            </a:r>
            <a:r>
              <a:rPr lang="en-US" sz="900" dirty="0" smtClean="0">
                <a:latin typeface="Philosopher Regular"/>
                <a:cs typeface="Philosopher Regular"/>
              </a:rPr>
              <a:t>/</a:t>
            </a:r>
            <a:r>
              <a:rPr lang="en-US" sz="9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900" dirty="0" smtClean="0">
                <a:latin typeface="Philosopher Regular"/>
                <a:cs typeface="Philosopher Regular"/>
              </a:rPr>
              <a:t>/Dam/Sungai/</a:t>
            </a:r>
            <a:r>
              <a:rPr lang="en-US" sz="9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900" dirty="0" smtClean="0">
                <a:latin typeface="Philosopher Regular"/>
                <a:cs typeface="Philosopher Regular"/>
              </a:rPr>
              <a:t>/Mata Air</a:t>
            </a:r>
          </a:p>
          <a:p>
            <a:pPr lvl="0" algn="just"/>
            <a:r>
              <a:rPr lang="en-US" sz="900" dirty="0" err="1" smtClean="0">
                <a:latin typeface="Philosopher Regular"/>
                <a:cs typeface="Philosopher Regular"/>
              </a:rPr>
              <a:t>Menyebarluaskan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dan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menyosialisasikan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pentingnya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menjaga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kesucian</a:t>
            </a:r>
            <a:r>
              <a:rPr lang="en-US" sz="900" dirty="0" smtClean="0">
                <a:latin typeface="Philosopher Regular"/>
                <a:cs typeface="Philosopher Regular"/>
              </a:rPr>
              <a:t>, </a:t>
            </a:r>
            <a:r>
              <a:rPr lang="en-US" sz="900" dirty="0" err="1" smtClean="0">
                <a:latin typeface="Philosopher Regular"/>
                <a:cs typeface="Philosopher Regular"/>
              </a:rPr>
              <a:t>kelestarian</a:t>
            </a:r>
            <a:r>
              <a:rPr lang="en-US" sz="900" dirty="0" smtClean="0">
                <a:latin typeface="Philosopher Regular"/>
                <a:cs typeface="Philosopher Regular"/>
              </a:rPr>
              <a:t>, </a:t>
            </a:r>
            <a:r>
              <a:rPr lang="en-US" sz="900" dirty="0" err="1" smtClean="0">
                <a:latin typeface="Philosopher Regular"/>
                <a:cs typeface="Philosopher Regular"/>
              </a:rPr>
              <a:t>dan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kebersihan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Danau</a:t>
            </a:r>
            <a:r>
              <a:rPr lang="en-US" sz="900" dirty="0" smtClean="0">
                <a:latin typeface="Philosopher Regular"/>
                <a:cs typeface="Philosopher Regular"/>
              </a:rPr>
              <a:t>/</a:t>
            </a:r>
            <a:r>
              <a:rPr lang="en-US" sz="9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900" dirty="0" smtClean="0">
                <a:latin typeface="Philosopher Regular"/>
                <a:cs typeface="Philosopher Regular"/>
              </a:rPr>
              <a:t>/Dam/Sungai/ </a:t>
            </a:r>
            <a:r>
              <a:rPr lang="en-US" sz="9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900" dirty="0" smtClean="0">
                <a:latin typeface="Philosopher Regular"/>
                <a:cs typeface="Philosopher Regular"/>
              </a:rPr>
              <a:t>/ </a:t>
            </a:r>
            <a:r>
              <a:rPr lang="en-US" sz="9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900" dirty="0" smtClean="0">
                <a:latin typeface="Philosopher Regular"/>
                <a:cs typeface="Philosopher Regular"/>
              </a:rPr>
              <a:t>/Mata Air </a:t>
            </a:r>
            <a:r>
              <a:rPr lang="en-US" sz="900" dirty="0" err="1" smtClean="0">
                <a:latin typeface="Philosopher Regular"/>
                <a:cs typeface="Philosopher Regular"/>
              </a:rPr>
              <a:t>di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err="1" smtClean="0">
                <a:latin typeface="Philosopher Regular"/>
                <a:cs typeface="Philosopher Regular"/>
              </a:rPr>
              <a:t>berbagai</a:t>
            </a:r>
            <a:r>
              <a:rPr lang="en-US" sz="900" dirty="0" smtClean="0">
                <a:latin typeface="Philosopher Regular"/>
                <a:cs typeface="Philosopher Regular"/>
              </a:rPr>
              <a:t> </a:t>
            </a:r>
            <a:r>
              <a:rPr lang="en-US" sz="900" dirty="0" smtClean="0">
                <a:latin typeface="Philosopher Regular"/>
                <a:cs typeface="Philosopher Regular"/>
              </a:rPr>
              <a:t>media</a:t>
            </a:r>
            <a:endParaRPr lang="en-US" sz="900" dirty="0" smtClean="0">
              <a:latin typeface="Philosopher Regular"/>
              <a:cs typeface="Philosopher Regular"/>
            </a:endParaRPr>
          </a:p>
        </p:txBody>
      </p:sp>
      <p:sp>
        <p:nvSpPr>
          <p:cNvPr id="21" name="Down Arrow Callout 20"/>
          <p:cNvSpPr/>
          <p:nvPr/>
        </p:nvSpPr>
        <p:spPr>
          <a:xfrm>
            <a:off x="471678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WAKTU</a:t>
            </a:r>
          </a:p>
        </p:txBody>
      </p:sp>
      <p:sp>
        <p:nvSpPr>
          <p:cNvPr id="22" name="Down Arrow Callout 21"/>
          <p:cNvSpPr/>
          <p:nvPr/>
        </p:nvSpPr>
        <p:spPr>
          <a:xfrm>
            <a:off x="7064375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Philosopher Regular"/>
                <a:cs typeface="Philosopher Regular"/>
              </a:rPr>
              <a:t>PESERTA</a:t>
            </a:r>
            <a:endParaRPr lang="en-US" dirty="0">
              <a:latin typeface="Philosopher Regular"/>
              <a:cs typeface="Philosopher Regular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716780" y="2014855"/>
            <a:ext cx="2006600" cy="1338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Pada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Hari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Sabtu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(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Saniscara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Kliwon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,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),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tanggal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29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Januari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2022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Pukul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: 09.00– 10.00 WITA</a:t>
            </a:r>
            <a:endParaRPr lang="en-US" sz="14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729480" y="3524885"/>
            <a:ext cx="2006600" cy="155067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200" dirty="0" err="1" smtClean="0">
                <a:latin typeface="Philosopher Regular"/>
                <a:cs typeface="Philosopher Regular"/>
              </a:rPr>
              <a:t>Pada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Hari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Sabtu</a:t>
            </a:r>
            <a:r>
              <a:rPr lang="en-US" sz="1200" dirty="0" smtClean="0">
                <a:latin typeface="Philosopher Regular"/>
                <a:cs typeface="Philosopher Regular"/>
              </a:rPr>
              <a:t> (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Saniscara</a:t>
            </a:r>
            <a:r>
              <a:rPr lang="en-US" sz="1200" i="1" dirty="0" smtClean="0">
                <a:latin typeface="Philosopher Regular"/>
                <a:cs typeface="Philosopher Regular"/>
              </a:rPr>
              <a:t>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Kliwon</a:t>
            </a:r>
            <a:r>
              <a:rPr lang="en-US" sz="1200" i="1" dirty="0" smtClean="0">
                <a:latin typeface="Philosopher Regular"/>
                <a:cs typeface="Philosopher Regular"/>
              </a:rPr>
              <a:t>,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Uye</a:t>
            </a:r>
            <a:r>
              <a:rPr lang="en-US" sz="1200" dirty="0" smtClean="0">
                <a:latin typeface="Philosopher Regular"/>
                <a:cs typeface="Philosopher Regular"/>
              </a:rPr>
              <a:t>), </a:t>
            </a:r>
            <a:r>
              <a:rPr lang="en-US" sz="1200" dirty="0" err="1" smtClean="0">
                <a:latin typeface="Philosopher Regular"/>
                <a:cs typeface="Philosopher Regular"/>
              </a:rPr>
              <a:t>tanggal</a:t>
            </a:r>
            <a:r>
              <a:rPr lang="en-US" sz="1200" dirty="0" smtClean="0">
                <a:latin typeface="Philosopher Regular"/>
                <a:cs typeface="Philosopher Regular"/>
              </a:rPr>
              <a:t> 29 </a:t>
            </a:r>
            <a:r>
              <a:rPr lang="en-US" sz="1200" dirty="0" err="1" smtClean="0">
                <a:latin typeface="Philosopher Regular"/>
                <a:cs typeface="Philosopher Regular"/>
              </a:rPr>
              <a:t>Januari</a:t>
            </a:r>
            <a:r>
              <a:rPr lang="en-US" sz="1200" dirty="0" smtClean="0">
                <a:latin typeface="Philosopher Regular"/>
                <a:cs typeface="Philosopher Regular"/>
              </a:rPr>
              <a:t> 2022 </a:t>
            </a:r>
            <a:r>
              <a:rPr lang="en-US" sz="1200" dirty="0" err="1" smtClean="0">
                <a:latin typeface="Philosopher Regular"/>
                <a:cs typeface="Philosopher Regular"/>
              </a:rPr>
              <a:t>Pukul</a:t>
            </a:r>
            <a:r>
              <a:rPr lang="en-US" sz="1200" dirty="0" smtClean="0">
                <a:latin typeface="Philosopher Regular"/>
                <a:cs typeface="Philosopher Regular"/>
              </a:rPr>
              <a:t>: 10.00 WITA – </a:t>
            </a:r>
            <a:r>
              <a:rPr lang="en-US" sz="1200" dirty="0" err="1" smtClean="0">
                <a:latin typeface="Philosopher Regular"/>
                <a:cs typeface="Philosopher Regular"/>
              </a:rPr>
              <a:t>selesai</a:t>
            </a:r>
            <a:endParaRPr lang="en-US" sz="1200" dirty="0" smtClean="0">
              <a:latin typeface="Philosopher Regular"/>
              <a:cs typeface="Philosopher Regular"/>
            </a:endParaRPr>
          </a:p>
          <a:p>
            <a:pPr lvl="0"/>
            <a:endParaRPr lang="en-US" sz="1600" dirty="0" smtClean="0">
              <a:latin typeface="Philosopher Regular"/>
              <a:cs typeface="Philosopher Regular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939097" y="2588451"/>
            <a:ext cx="2006600" cy="155067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1.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Pimpinan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Instansi</a:t>
            </a:r>
            <a:endParaRPr lang="en-US" sz="1600" dirty="0" smtClean="0">
              <a:latin typeface="Philosopher Regular"/>
              <a:cs typeface="Philosopher Regular"/>
              <a:sym typeface="+mn-ea"/>
            </a:endParaRPr>
          </a:p>
          <a:p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2.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Seluruh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pegawai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masing-masing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instansi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 </a:t>
            </a:r>
          </a:p>
        </p:txBody>
      </p:sp>
    </p:spTree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2FC540CB-CBDF-4FE4-B029-DE612685E96A}"/>
              </a:ext>
            </a:extLst>
          </p:cNvPr>
          <p:cNvGrpSpPr/>
          <p:nvPr/>
        </p:nvGrpSpPr>
        <p:grpSpPr>
          <a:xfrm>
            <a:off x="0" y="0"/>
            <a:ext cx="9144000" cy="988695"/>
            <a:chOff x="0" y="0"/>
            <a:chExt cx="9144000" cy="988695"/>
          </a:xfrm>
          <a:solidFill>
            <a:srgbClr val="00B05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F5107768-60A0-4EF8-ADE3-E5F2A0397E74}"/>
                </a:ext>
              </a:extLst>
            </p:cNvPr>
            <p:cNvSpPr/>
            <p:nvPr/>
          </p:nvSpPr>
          <p:spPr>
            <a:xfrm>
              <a:off x="3611880" y="211802"/>
              <a:ext cx="5532120" cy="5847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4B944E3E-D101-4241-8F28-5E2167CF6165}"/>
                </a:ext>
              </a:extLst>
            </p:cNvPr>
            <p:cNvGrpSpPr/>
            <p:nvPr/>
          </p:nvGrpSpPr>
          <p:grpSpPr>
            <a:xfrm>
              <a:off x="0" y="0"/>
              <a:ext cx="3855882" cy="988695"/>
              <a:chOff x="0" y="0"/>
              <a:chExt cx="3855882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A7C1120B-2CC7-4346-A379-D3D5C6C0A2AD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9DB8A9EB-3EAA-4C4B-B74B-F18E64692F42}"/>
                  </a:ext>
                </a:extLst>
              </p:cNvPr>
              <p:cNvSpPr/>
              <p:nvPr/>
            </p:nvSpPr>
            <p:spPr>
              <a:xfrm>
                <a:off x="2867187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62469B5F-3081-4181-B45E-CA356CE05D43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1C236306-2378-4C70-8426-D849377BC8B5}"/>
                </a:ext>
              </a:extLst>
            </p:cNvPr>
            <p:cNvSpPr txBox="1"/>
            <p:nvPr/>
          </p:nvSpPr>
          <p:spPr>
            <a:xfrm>
              <a:off x="678180" y="211802"/>
              <a:ext cx="3077661" cy="553998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 :</a:t>
              </a:r>
            </a:p>
            <a:p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Kepala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Dinas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Pemberdayaan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Masyarakat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Desa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Kabupaten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/Kota</a:t>
              </a: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4959938" y="213217"/>
            <a:ext cx="492887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/>
            <a:r>
              <a:rPr lang="en-US" sz="3200" dirty="0" err="1">
                <a:solidFill>
                  <a:srgbClr val="A40600"/>
                </a:solidFill>
                <a:latin typeface="Philosopher Regular"/>
                <a:cs typeface="Philosopher Regular"/>
              </a:rPr>
              <a:t>Desa</a:t>
            </a:r>
            <a:r>
              <a:rPr lang="en-US" sz="3200" dirty="0">
                <a:solidFill>
                  <a:srgbClr val="A40600"/>
                </a:solidFill>
                <a:latin typeface="Philosopher Regular"/>
                <a:cs typeface="Philosopher Regular"/>
              </a:rPr>
              <a:t>/</a:t>
            </a:r>
            <a:r>
              <a:rPr lang="en-US" sz="3200" dirty="0" err="1">
                <a:solidFill>
                  <a:srgbClr val="A40600"/>
                </a:solidFill>
                <a:latin typeface="Philosopher Regular"/>
                <a:cs typeface="Philosopher Regular"/>
              </a:rPr>
              <a:t>Kelurahan</a:t>
            </a:r>
            <a:r>
              <a:rPr lang="en-US" sz="3200" dirty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</a:p>
        </p:txBody>
      </p:sp>
      <p:sp>
        <p:nvSpPr>
          <p:cNvPr id="10" name="Flowchart: Terminator 9"/>
          <p:cNvSpPr/>
          <p:nvPr/>
        </p:nvSpPr>
        <p:spPr>
          <a:xfrm>
            <a:off x="67310" y="2014855"/>
            <a:ext cx="1622425" cy="65151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A40600"/>
                </a:solidFill>
                <a:latin typeface="Philosopher Regular"/>
                <a:cs typeface="Philosopher Regular"/>
              </a:rPr>
              <a:t>NISKALA</a:t>
            </a:r>
          </a:p>
        </p:txBody>
      </p:sp>
      <p:sp>
        <p:nvSpPr>
          <p:cNvPr id="16" name="Flowchart: Terminator 15"/>
          <p:cNvSpPr/>
          <p:nvPr/>
        </p:nvSpPr>
        <p:spPr>
          <a:xfrm>
            <a:off x="67310" y="3961130"/>
            <a:ext cx="1707515" cy="678180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SAKALA</a:t>
            </a:r>
          </a:p>
        </p:txBody>
      </p:sp>
      <p:sp>
        <p:nvSpPr>
          <p:cNvPr id="17" name="Down Arrow Callout 16"/>
          <p:cNvSpPr/>
          <p:nvPr/>
        </p:nvSpPr>
        <p:spPr>
          <a:xfrm>
            <a:off x="211074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KEGIATAN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976755" y="2014855"/>
            <a:ext cx="2599055" cy="1338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Sembahyang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Tumpek</a:t>
            </a:r>
            <a:r>
              <a:rPr lang="en-US" sz="16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di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Pura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Puseh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dan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Pura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Desa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masing-masing</a:t>
            </a:r>
            <a:endParaRPr lang="en-US" sz="1600" dirty="0" smtClean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16430" y="3524883"/>
            <a:ext cx="2658745" cy="155067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ikan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 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/Mata </a:t>
            </a:r>
            <a:r>
              <a:rPr lang="en-US" sz="1000" dirty="0" smtClean="0">
                <a:latin typeface="Philosopher Regular"/>
                <a:cs typeface="Philosopher Regular"/>
              </a:rPr>
              <a:t>Air</a:t>
            </a:r>
          </a:p>
          <a:p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binatang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atau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burung</a:t>
            </a:r>
            <a:endParaRPr lang="en-US" sz="1000" dirty="0" smtClean="0">
              <a:latin typeface="Philosopher Regular"/>
              <a:cs typeface="Philosopher Regular"/>
            </a:endParaRPr>
          </a:p>
          <a:p>
            <a:r>
              <a:rPr lang="en-US" sz="1000" dirty="0" err="1" smtClean="0">
                <a:latin typeface="Philosopher Regular"/>
                <a:cs typeface="Philosopher Regular"/>
              </a:rPr>
              <a:t>Resik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Sampah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di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sekitar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1000" dirty="0" smtClean="0">
                <a:latin typeface="Philosopher Regular"/>
                <a:cs typeface="Philosopher Regular"/>
              </a:rPr>
              <a:t>/ Mata Air</a:t>
            </a:r>
          </a:p>
        </p:txBody>
      </p:sp>
      <p:sp>
        <p:nvSpPr>
          <p:cNvPr id="21" name="Down Arrow Callout 20"/>
          <p:cNvSpPr/>
          <p:nvPr/>
        </p:nvSpPr>
        <p:spPr>
          <a:xfrm>
            <a:off x="471678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WAKTU</a:t>
            </a:r>
          </a:p>
        </p:txBody>
      </p:sp>
      <p:sp>
        <p:nvSpPr>
          <p:cNvPr id="22" name="Down Arrow Callout 21"/>
          <p:cNvSpPr/>
          <p:nvPr/>
        </p:nvSpPr>
        <p:spPr>
          <a:xfrm>
            <a:off x="7064375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Philosopher Regular"/>
                <a:cs typeface="Philosopher Regular"/>
              </a:rPr>
              <a:t>PESERTA</a:t>
            </a:r>
            <a:endParaRPr lang="en-US" dirty="0">
              <a:latin typeface="Philosopher Regular"/>
              <a:cs typeface="Philosopher Regular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998274" y="2522350"/>
            <a:ext cx="2006600" cy="155067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1.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Perbekel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/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Lurah</a:t>
            </a:r>
            <a:endParaRPr lang="en-US" sz="1600" dirty="0" smtClean="0">
              <a:latin typeface="Philosopher Regular"/>
              <a:cs typeface="Philosopher Regular"/>
              <a:sym typeface="+mn-ea"/>
            </a:endParaRPr>
          </a:p>
          <a:p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2.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Perangkat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Desa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/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Kelurahan</a:t>
            </a:r>
            <a:endParaRPr lang="en-US" sz="1600" dirty="0" smtClean="0">
              <a:latin typeface="Philosopher Regular"/>
              <a:cs typeface="Philosopher Regular"/>
              <a:sym typeface="+mn-ea"/>
            </a:endParaRPr>
          </a:p>
          <a:p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3.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Staf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Kantor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Desa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/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Kelurahan</a:t>
            </a:r>
            <a:endParaRPr lang="en-US" sz="1600" dirty="0" smtClean="0">
              <a:latin typeface="Philosopher Regular"/>
              <a:cs typeface="Philosopher Regular"/>
              <a:sym typeface="+mn-ea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747995" y="1990985"/>
            <a:ext cx="2006600" cy="1338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Pada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Hari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Sabtu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(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Saniscara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Kliwon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,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),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tanggal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29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Januari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2022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Pukul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: 09.00– 10.00 WITA</a:t>
            </a:r>
            <a:endParaRPr lang="en-US" sz="14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27643" y="3592829"/>
            <a:ext cx="2006600" cy="135374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200" dirty="0" err="1" smtClean="0">
                <a:latin typeface="Philosopher Regular"/>
                <a:cs typeface="Philosopher Regular"/>
              </a:rPr>
              <a:t>Pada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Hari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Sabtu</a:t>
            </a:r>
            <a:r>
              <a:rPr lang="en-US" sz="1200" dirty="0" smtClean="0">
                <a:latin typeface="Philosopher Regular"/>
                <a:cs typeface="Philosopher Regular"/>
              </a:rPr>
              <a:t> (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Saniscara</a:t>
            </a:r>
            <a:r>
              <a:rPr lang="en-US" sz="1200" i="1" dirty="0" smtClean="0">
                <a:latin typeface="Philosopher Regular"/>
                <a:cs typeface="Philosopher Regular"/>
              </a:rPr>
              <a:t>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Kliwon</a:t>
            </a:r>
            <a:r>
              <a:rPr lang="en-US" sz="1200" i="1" dirty="0" smtClean="0">
                <a:latin typeface="Philosopher Regular"/>
                <a:cs typeface="Philosopher Regular"/>
              </a:rPr>
              <a:t>,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Uye</a:t>
            </a:r>
            <a:r>
              <a:rPr lang="en-US" sz="1200" dirty="0" smtClean="0">
                <a:latin typeface="Philosopher Regular"/>
                <a:cs typeface="Philosopher Regular"/>
              </a:rPr>
              <a:t>), </a:t>
            </a:r>
            <a:r>
              <a:rPr lang="en-US" sz="1200" dirty="0" err="1" smtClean="0">
                <a:latin typeface="Philosopher Regular"/>
                <a:cs typeface="Philosopher Regular"/>
              </a:rPr>
              <a:t>tanggal</a:t>
            </a:r>
            <a:r>
              <a:rPr lang="en-US" sz="1200" dirty="0" smtClean="0">
                <a:latin typeface="Philosopher Regular"/>
                <a:cs typeface="Philosopher Regular"/>
              </a:rPr>
              <a:t> 29 </a:t>
            </a:r>
            <a:r>
              <a:rPr lang="en-US" sz="1200" dirty="0" err="1" smtClean="0">
                <a:latin typeface="Philosopher Regular"/>
                <a:cs typeface="Philosopher Regular"/>
              </a:rPr>
              <a:t>Januari</a:t>
            </a:r>
            <a:r>
              <a:rPr lang="en-US" sz="1200" dirty="0" smtClean="0">
                <a:latin typeface="Philosopher Regular"/>
                <a:cs typeface="Philosopher Regular"/>
              </a:rPr>
              <a:t> 2022 </a:t>
            </a:r>
            <a:r>
              <a:rPr lang="en-US" sz="1200" dirty="0" err="1" smtClean="0">
                <a:latin typeface="Philosopher Regular"/>
                <a:cs typeface="Philosopher Regular"/>
              </a:rPr>
              <a:t>Pukul</a:t>
            </a:r>
            <a:r>
              <a:rPr lang="en-US" sz="1200" dirty="0" smtClean="0">
                <a:latin typeface="Philosopher Regular"/>
                <a:cs typeface="Philosopher Regular"/>
              </a:rPr>
              <a:t>: 10.00 WITA – </a:t>
            </a:r>
            <a:r>
              <a:rPr lang="en-US" sz="1200" dirty="0" err="1" smtClean="0">
                <a:latin typeface="Philosopher Regular"/>
                <a:cs typeface="Philosopher Regular"/>
              </a:rPr>
              <a:t>selesai</a:t>
            </a:r>
            <a:endParaRPr lang="en-US" sz="1200" dirty="0" smtClean="0">
              <a:latin typeface="Philosopher Regular"/>
              <a:cs typeface="Philosopher Regular"/>
            </a:endParaRPr>
          </a:p>
          <a:p>
            <a:pPr lvl="0"/>
            <a:endParaRPr lang="en-US" sz="1600" dirty="0" smtClean="0">
              <a:latin typeface="Philosopher Regular"/>
              <a:cs typeface="Philosopher Regular"/>
            </a:endParaRPr>
          </a:p>
        </p:txBody>
      </p:sp>
    </p:spTree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2FC540CB-CBDF-4FE4-B029-DE612685E96A}"/>
              </a:ext>
            </a:extLst>
          </p:cNvPr>
          <p:cNvGrpSpPr/>
          <p:nvPr/>
        </p:nvGrpSpPr>
        <p:grpSpPr>
          <a:xfrm>
            <a:off x="0" y="0"/>
            <a:ext cx="9144000" cy="988695"/>
            <a:chOff x="0" y="0"/>
            <a:chExt cx="9144000" cy="988695"/>
          </a:xfrm>
          <a:solidFill>
            <a:srgbClr val="00B05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F5107768-60A0-4EF8-ADE3-E5F2A0397E74}"/>
                </a:ext>
              </a:extLst>
            </p:cNvPr>
            <p:cNvSpPr/>
            <p:nvPr/>
          </p:nvSpPr>
          <p:spPr>
            <a:xfrm>
              <a:off x="3611880" y="211802"/>
              <a:ext cx="5532120" cy="5847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4B944E3E-D101-4241-8F28-5E2167CF6165}"/>
                </a:ext>
              </a:extLst>
            </p:cNvPr>
            <p:cNvGrpSpPr/>
            <p:nvPr/>
          </p:nvGrpSpPr>
          <p:grpSpPr>
            <a:xfrm>
              <a:off x="0" y="0"/>
              <a:ext cx="3855882" cy="988695"/>
              <a:chOff x="0" y="0"/>
              <a:chExt cx="3855882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A7C1120B-2CC7-4346-A379-D3D5C6C0A2AD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9DB8A9EB-3EAA-4C4B-B74B-F18E64692F42}"/>
                  </a:ext>
                </a:extLst>
              </p:cNvPr>
              <p:cNvSpPr/>
              <p:nvPr/>
            </p:nvSpPr>
            <p:spPr>
              <a:xfrm>
                <a:off x="2867187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62469B5F-3081-4181-B45E-CA356CE05D43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1C236306-2378-4C70-8426-D849377BC8B5}"/>
                </a:ext>
              </a:extLst>
            </p:cNvPr>
            <p:cNvSpPr txBox="1"/>
            <p:nvPr/>
          </p:nvSpPr>
          <p:spPr>
            <a:xfrm>
              <a:off x="678180" y="211802"/>
              <a:ext cx="3077661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 :</a:t>
              </a:r>
            </a:p>
            <a:p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Bendesa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Madya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Majelis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Desa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Adat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Kab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/Kota</a:t>
              </a:r>
              <a:endParaRPr lang="en-US" sz="100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hilosopher Regular"/>
                <a:cs typeface="Philosopher Regular"/>
              </a:endParaRP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4959938" y="213217"/>
            <a:ext cx="492887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/>
            <a:r>
              <a:rPr lang="en-US" sz="32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Desa</a:t>
            </a:r>
            <a:r>
              <a:rPr lang="en-US" sz="32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32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Adat</a:t>
            </a:r>
            <a:r>
              <a:rPr lang="en-US" sz="32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endParaRPr lang="en-US" sz="32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67310" y="2014855"/>
            <a:ext cx="1622425" cy="65151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A40600"/>
                </a:solidFill>
                <a:latin typeface="Philosopher Regular"/>
                <a:cs typeface="Philosopher Regular"/>
              </a:rPr>
              <a:t>NISKALA</a:t>
            </a:r>
          </a:p>
        </p:txBody>
      </p:sp>
      <p:sp>
        <p:nvSpPr>
          <p:cNvPr id="16" name="Flowchart: Terminator 15"/>
          <p:cNvSpPr/>
          <p:nvPr/>
        </p:nvSpPr>
        <p:spPr>
          <a:xfrm>
            <a:off x="67310" y="3961130"/>
            <a:ext cx="1707515" cy="678180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SAKALA</a:t>
            </a:r>
          </a:p>
        </p:txBody>
      </p:sp>
      <p:sp>
        <p:nvSpPr>
          <p:cNvPr id="17" name="Down Arrow Callout 16"/>
          <p:cNvSpPr/>
          <p:nvPr/>
        </p:nvSpPr>
        <p:spPr>
          <a:xfrm>
            <a:off x="211074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KEGIATAN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976755" y="2014855"/>
            <a:ext cx="2599055" cy="1338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Sembahyang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Tumpek</a:t>
            </a:r>
            <a:r>
              <a:rPr lang="en-US" sz="16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di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Pura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Puseh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dan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Pura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Desa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masing-masing</a:t>
            </a:r>
            <a:endParaRPr lang="en-US" sz="1600" dirty="0" smtClean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16430" y="3524883"/>
            <a:ext cx="2658745" cy="155067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ikan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 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/Mata </a:t>
            </a:r>
            <a:r>
              <a:rPr lang="en-US" sz="1000" dirty="0" smtClean="0">
                <a:latin typeface="Philosopher Regular"/>
                <a:cs typeface="Philosopher Regular"/>
              </a:rPr>
              <a:t>Air</a:t>
            </a:r>
          </a:p>
          <a:p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binatang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atau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burung</a:t>
            </a:r>
            <a:endParaRPr lang="en-US" sz="1000" dirty="0" smtClean="0">
              <a:latin typeface="Philosopher Regular"/>
              <a:cs typeface="Philosopher Regular"/>
            </a:endParaRPr>
          </a:p>
          <a:p>
            <a:r>
              <a:rPr lang="en-US" sz="1000" dirty="0" err="1" smtClean="0">
                <a:latin typeface="Philosopher Regular"/>
                <a:cs typeface="Philosopher Regular"/>
              </a:rPr>
              <a:t>Resik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Sampah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di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sekitar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1000" dirty="0" smtClean="0">
                <a:latin typeface="Philosopher Regular"/>
                <a:cs typeface="Philosopher Regular"/>
              </a:rPr>
              <a:t>/ Mata Air</a:t>
            </a:r>
          </a:p>
        </p:txBody>
      </p:sp>
      <p:sp>
        <p:nvSpPr>
          <p:cNvPr id="21" name="Down Arrow Callout 20"/>
          <p:cNvSpPr/>
          <p:nvPr/>
        </p:nvSpPr>
        <p:spPr>
          <a:xfrm>
            <a:off x="471678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WAKTU</a:t>
            </a:r>
          </a:p>
        </p:txBody>
      </p:sp>
      <p:sp>
        <p:nvSpPr>
          <p:cNvPr id="22" name="Down Arrow Callout 21"/>
          <p:cNvSpPr/>
          <p:nvPr/>
        </p:nvSpPr>
        <p:spPr>
          <a:xfrm>
            <a:off x="7064375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Philosopher Regular"/>
                <a:cs typeface="Philosopher Regular"/>
              </a:rPr>
              <a:t>PESERTA</a:t>
            </a:r>
            <a:endParaRPr lang="en-US" dirty="0">
              <a:latin typeface="Philosopher Regular"/>
              <a:cs typeface="Philosopher Regular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998274" y="2522350"/>
            <a:ext cx="2006600" cy="155067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Prajuru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Desa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Adat</a:t>
            </a:r>
            <a:endParaRPr lang="en-US" sz="1600" dirty="0" smtClean="0">
              <a:latin typeface="Philosopher Regular"/>
              <a:cs typeface="Philosopher Regular"/>
              <a:sym typeface="+mn-ea"/>
            </a:endParaRPr>
          </a:p>
          <a:p>
            <a:pPr marL="342900" indent="-342900">
              <a:buAutoNum type="arabicPeriod"/>
            </a:pP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Pemangku</a:t>
            </a:r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600" dirty="0" err="1" smtClean="0">
                <a:latin typeface="Philosopher Regular"/>
                <a:cs typeface="Philosopher Regular"/>
                <a:sym typeface="+mn-ea"/>
              </a:rPr>
              <a:t>Pura</a:t>
            </a:r>
            <a:endParaRPr lang="en-US" sz="1600" dirty="0" smtClean="0">
              <a:latin typeface="Philosopher Regular"/>
              <a:cs typeface="Philosopher Regular"/>
              <a:sym typeface="+mn-ea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747995" y="1990985"/>
            <a:ext cx="2006600" cy="1338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Pada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Hari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Sabtu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(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Saniscara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Kliwon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,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),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tanggal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29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Januari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2022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Pukul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: 09.00– 10.00 WITA</a:t>
            </a:r>
            <a:endParaRPr lang="en-US" sz="14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27643" y="3592829"/>
            <a:ext cx="2006600" cy="135374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200" dirty="0" err="1" smtClean="0">
                <a:latin typeface="Philosopher Regular"/>
                <a:cs typeface="Philosopher Regular"/>
              </a:rPr>
              <a:t>Pada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Hari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Sabtu</a:t>
            </a:r>
            <a:r>
              <a:rPr lang="en-US" sz="1200" dirty="0" smtClean="0">
                <a:latin typeface="Philosopher Regular"/>
                <a:cs typeface="Philosopher Regular"/>
              </a:rPr>
              <a:t> (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Saniscara</a:t>
            </a:r>
            <a:r>
              <a:rPr lang="en-US" sz="1200" i="1" dirty="0" smtClean="0">
                <a:latin typeface="Philosopher Regular"/>
                <a:cs typeface="Philosopher Regular"/>
              </a:rPr>
              <a:t>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Kliwon</a:t>
            </a:r>
            <a:r>
              <a:rPr lang="en-US" sz="1200" i="1" dirty="0" smtClean="0">
                <a:latin typeface="Philosopher Regular"/>
                <a:cs typeface="Philosopher Regular"/>
              </a:rPr>
              <a:t>,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Uye</a:t>
            </a:r>
            <a:r>
              <a:rPr lang="en-US" sz="1200" dirty="0" smtClean="0">
                <a:latin typeface="Philosopher Regular"/>
                <a:cs typeface="Philosopher Regular"/>
              </a:rPr>
              <a:t>), </a:t>
            </a:r>
            <a:r>
              <a:rPr lang="en-US" sz="1200" dirty="0" err="1" smtClean="0">
                <a:latin typeface="Philosopher Regular"/>
                <a:cs typeface="Philosopher Regular"/>
              </a:rPr>
              <a:t>tanggal</a:t>
            </a:r>
            <a:r>
              <a:rPr lang="en-US" sz="1200" dirty="0" smtClean="0">
                <a:latin typeface="Philosopher Regular"/>
                <a:cs typeface="Philosopher Regular"/>
              </a:rPr>
              <a:t> 29 </a:t>
            </a:r>
            <a:r>
              <a:rPr lang="en-US" sz="1200" dirty="0" err="1" smtClean="0">
                <a:latin typeface="Philosopher Regular"/>
                <a:cs typeface="Philosopher Regular"/>
              </a:rPr>
              <a:t>Januari</a:t>
            </a:r>
            <a:r>
              <a:rPr lang="en-US" sz="1200" dirty="0" smtClean="0">
                <a:latin typeface="Philosopher Regular"/>
                <a:cs typeface="Philosopher Regular"/>
              </a:rPr>
              <a:t> 2022 </a:t>
            </a:r>
            <a:r>
              <a:rPr lang="en-US" sz="1200" dirty="0" err="1" smtClean="0">
                <a:latin typeface="Philosopher Regular"/>
                <a:cs typeface="Philosopher Regular"/>
              </a:rPr>
              <a:t>Pukul</a:t>
            </a:r>
            <a:r>
              <a:rPr lang="en-US" sz="1200" dirty="0" smtClean="0">
                <a:latin typeface="Philosopher Regular"/>
                <a:cs typeface="Philosopher Regular"/>
              </a:rPr>
              <a:t>: 10.00 WITA – </a:t>
            </a:r>
            <a:r>
              <a:rPr lang="en-US" sz="1200" dirty="0" err="1" smtClean="0">
                <a:latin typeface="Philosopher Regular"/>
                <a:cs typeface="Philosopher Regular"/>
              </a:rPr>
              <a:t>selesai</a:t>
            </a:r>
            <a:endParaRPr lang="en-US" sz="1200" dirty="0" smtClean="0">
              <a:latin typeface="Philosopher Regular"/>
              <a:cs typeface="Philosopher Regular"/>
            </a:endParaRPr>
          </a:p>
          <a:p>
            <a:pPr lvl="0"/>
            <a:endParaRPr lang="en-US" sz="1600" dirty="0" smtClean="0">
              <a:latin typeface="Philosopher Regular"/>
              <a:cs typeface="Philosopher Regular"/>
            </a:endParaRPr>
          </a:p>
        </p:txBody>
      </p:sp>
    </p:spTree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2FC540CB-CBDF-4FE4-B029-DE612685E96A}"/>
              </a:ext>
            </a:extLst>
          </p:cNvPr>
          <p:cNvGrpSpPr/>
          <p:nvPr/>
        </p:nvGrpSpPr>
        <p:grpSpPr>
          <a:xfrm>
            <a:off x="0" y="0"/>
            <a:ext cx="9144000" cy="988695"/>
            <a:chOff x="0" y="0"/>
            <a:chExt cx="9144000" cy="988695"/>
          </a:xfrm>
          <a:solidFill>
            <a:srgbClr val="00B05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F5107768-60A0-4EF8-ADE3-E5F2A0397E74}"/>
                </a:ext>
              </a:extLst>
            </p:cNvPr>
            <p:cNvSpPr/>
            <p:nvPr/>
          </p:nvSpPr>
          <p:spPr>
            <a:xfrm>
              <a:off x="3611880" y="211802"/>
              <a:ext cx="5532120" cy="5847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4B944E3E-D101-4241-8F28-5E2167CF6165}"/>
                </a:ext>
              </a:extLst>
            </p:cNvPr>
            <p:cNvGrpSpPr/>
            <p:nvPr/>
          </p:nvGrpSpPr>
          <p:grpSpPr>
            <a:xfrm>
              <a:off x="0" y="0"/>
              <a:ext cx="3855882" cy="988695"/>
              <a:chOff x="0" y="0"/>
              <a:chExt cx="3855882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A7C1120B-2CC7-4346-A379-D3D5C6C0A2AD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9DB8A9EB-3EAA-4C4B-B74B-F18E64692F42}"/>
                  </a:ext>
                </a:extLst>
              </p:cNvPr>
              <p:cNvSpPr/>
              <p:nvPr/>
            </p:nvSpPr>
            <p:spPr>
              <a:xfrm>
                <a:off x="2867187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62469B5F-3081-4181-B45E-CA356CE05D43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1C236306-2378-4C70-8426-D849377BC8B5}"/>
                </a:ext>
              </a:extLst>
            </p:cNvPr>
            <p:cNvSpPr txBox="1"/>
            <p:nvPr/>
          </p:nvSpPr>
          <p:spPr>
            <a:xfrm>
              <a:off x="132202" y="211801"/>
              <a:ext cx="3459297" cy="70788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 :</a:t>
              </a:r>
            </a:p>
            <a:p>
              <a:pPr lvl="0"/>
              <a:r>
                <a:rPr lang="en-ID" sz="1000" dirty="0" err="1" smtClean="0"/>
                <a:t>Kepala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Dinas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Komunikasi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Informasi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Kabupaten</a:t>
              </a:r>
              <a:r>
                <a:rPr lang="en-ID" sz="1000" dirty="0" smtClean="0"/>
                <a:t>/Kota</a:t>
              </a:r>
              <a:endParaRPr lang="en-US" sz="1000" dirty="0" smtClean="0"/>
            </a:p>
            <a:p>
              <a:pPr lvl="0"/>
              <a:r>
                <a:rPr lang="en-ID" sz="1000" dirty="0" err="1" smtClean="0"/>
                <a:t>Kepala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Dinas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Sosial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Kabupaten</a:t>
              </a:r>
              <a:r>
                <a:rPr lang="en-ID" sz="1000" dirty="0" smtClean="0"/>
                <a:t>/Kota</a:t>
              </a:r>
              <a:endParaRPr lang="en-US" sz="1000" dirty="0" smtClean="0"/>
            </a:p>
            <a:p>
              <a:pPr lvl="0"/>
              <a:r>
                <a:rPr lang="en-ID" sz="1000" dirty="0" err="1" smtClean="0"/>
                <a:t>Kepala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Bagian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Kesejahteraan</a:t>
              </a:r>
              <a:r>
                <a:rPr lang="en-ID" sz="1000" dirty="0" smtClean="0"/>
                <a:t> Rakyat </a:t>
              </a:r>
              <a:r>
                <a:rPr lang="en-ID" sz="1000" dirty="0" err="1" smtClean="0"/>
                <a:t>Setda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Kab</a:t>
              </a:r>
              <a:r>
                <a:rPr lang="en-ID" sz="1000" dirty="0" smtClean="0"/>
                <a:t>/Kota</a:t>
              </a:r>
              <a:endParaRPr lang="en-US" sz="1000" dirty="0"/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4959938" y="213217"/>
            <a:ext cx="492887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/>
            <a:r>
              <a:rPr lang="en-US" sz="32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Keluarga</a:t>
            </a:r>
            <a:endParaRPr lang="en-US" sz="32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67310" y="2014855"/>
            <a:ext cx="1622425" cy="65151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A40600"/>
                </a:solidFill>
                <a:latin typeface="Philosopher Regular"/>
                <a:cs typeface="Philosopher Regular"/>
              </a:rPr>
              <a:t>NISKALA</a:t>
            </a:r>
          </a:p>
        </p:txBody>
      </p:sp>
      <p:sp>
        <p:nvSpPr>
          <p:cNvPr id="16" name="Flowchart: Terminator 15"/>
          <p:cNvSpPr/>
          <p:nvPr/>
        </p:nvSpPr>
        <p:spPr>
          <a:xfrm>
            <a:off x="67310" y="3961130"/>
            <a:ext cx="1707515" cy="678180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SAKALA</a:t>
            </a:r>
          </a:p>
        </p:txBody>
      </p:sp>
      <p:sp>
        <p:nvSpPr>
          <p:cNvPr id="17" name="Down Arrow Callout 16"/>
          <p:cNvSpPr/>
          <p:nvPr/>
        </p:nvSpPr>
        <p:spPr>
          <a:xfrm>
            <a:off x="211074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KEGIATAN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976755" y="2014855"/>
            <a:ext cx="2599055" cy="1338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1.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Sembahyang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Tumpek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Sanggah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/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Merajan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/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Pura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Kawitan</a:t>
            </a:r>
            <a:endParaRPr lang="en-US" sz="1400" dirty="0" smtClean="0">
              <a:solidFill>
                <a:srgbClr val="A40600"/>
              </a:solidFill>
              <a:latin typeface="Philosopher Regular"/>
              <a:cs typeface="Philosopher Regular"/>
            </a:endParaRPr>
          </a:p>
          <a:p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2.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Ngotonin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Sarwa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Wewalungan</a:t>
            </a:r>
            <a:endParaRPr lang="en-US" sz="1400" dirty="0" smtClean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16430" y="3524883"/>
            <a:ext cx="2658745" cy="1550671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ikan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 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/Mata </a:t>
            </a:r>
            <a:r>
              <a:rPr lang="en-US" sz="1000" dirty="0" smtClean="0">
                <a:latin typeface="Philosopher Regular"/>
                <a:cs typeface="Philosopher Regular"/>
              </a:rPr>
              <a:t>Air</a:t>
            </a:r>
          </a:p>
          <a:p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binatang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atau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burung</a:t>
            </a:r>
            <a:endParaRPr lang="en-US" sz="1000" dirty="0" smtClean="0">
              <a:latin typeface="Philosopher Regular"/>
              <a:cs typeface="Philosopher Regular"/>
            </a:endParaRPr>
          </a:p>
          <a:p>
            <a:r>
              <a:rPr lang="en-US" sz="1000" dirty="0" err="1" smtClean="0">
                <a:latin typeface="Philosopher Regular"/>
                <a:cs typeface="Philosopher Regular"/>
              </a:rPr>
              <a:t>Resik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Sampah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di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sekitar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1000" dirty="0" smtClean="0">
                <a:latin typeface="Philosopher Regular"/>
                <a:cs typeface="Philosopher Regular"/>
              </a:rPr>
              <a:t>/ Mata Air</a:t>
            </a:r>
          </a:p>
        </p:txBody>
      </p:sp>
      <p:sp>
        <p:nvSpPr>
          <p:cNvPr id="21" name="Down Arrow Callout 20"/>
          <p:cNvSpPr/>
          <p:nvPr/>
        </p:nvSpPr>
        <p:spPr>
          <a:xfrm>
            <a:off x="471678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WAKTU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747995" y="1990985"/>
            <a:ext cx="2006600" cy="1338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Pada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Hari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Sabtu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(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Saniscara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Kliwon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,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),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tanggal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29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Januari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2022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Pukul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: 09.00– 10.00 WITA</a:t>
            </a:r>
            <a:endParaRPr lang="en-US" sz="14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27643" y="3592829"/>
            <a:ext cx="2006600" cy="135374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200" dirty="0" err="1" smtClean="0">
                <a:latin typeface="Philosopher Regular"/>
                <a:cs typeface="Philosopher Regular"/>
              </a:rPr>
              <a:t>Pada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Hari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Sabtu</a:t>
            </a:r>
            <a:r>
              <a:rPr lang="en-US" sz="1200" dirty="0" smtClean="0">
                <a:latin typeface="Philosopher Regular"/>
                <a:cs typeface="Philosopher Regular"/>
              </a:rPr>
              <a:t> (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Saniscara</a:t>
            </a:r>
            <a:r>
              <a:rPr lang="en-US" sz="1200" i="1" dirty="0" smtClean="0">
                <a:latin typeface="Philosopher Regular"/>
                <a:cs typeface="Philosopher Regular"/>
              </a:rPr>
              <a:t>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Kliwon</a:t>
            </a:r>
            <a:r>
              <a:rPr lang="en-US" sz="1200" i="1" dirty="0" smtClean="0">
                <a:latin typeface="Philosopher Regular"/>
                <a:cs typeface="Philosopher Regular"/>
              </a:rPr>
              <a:t>,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Uye</a:t>
            </a:r>
            <a:r>
              <a:rPr lang="en-US" sz="1200" dirty="0" smtClean="0">
                <a:latin typeface="Philosopher Regular"/>
                <a:cs typeface="Philosopher Regular"/>
              </a:rPr>
              <a:t>), </a:t>
            </a:r>
            <a:r>
              <a:rPr lang="en-US" sz="1200" dirty="0" err="1" smtClean="0">
                <a:latin typeface="Philosopher Regular"/>
                <a:cs typeface="Philosopher Regular"/>
              </a:rPr>
              <a:t>tanggal</a:t>
            </a:r>
            <a:r>
              <a:rPr lang="en-US" sz="1200" dirty="0" smtClean="0">
                <a:latin typeface="Philosopher Regular"/>
                <a:cs typeface="Philosopher Regular"/>
              </a:rPr>
              <a:t> 29 </a:t>
            </a:r>
            <a:r>
              <a:rPr lang="en-US" sz="1200" dirty="0" err="1" smtClean="0">
                <a:latin typeface="Philosopher Regular"/>
                <a:cs typeface="Philosopher Regular"/>
              </a:rPr>
              <a:t>Januari</a:t>
            </a:r>
            <a:r>
              <a:rPr lang="en-US" sz="1200" dirty="0" smtClean="0">
                <a:latin typeface="Philosopher Regular"/>
                <a:cs typeface="Philosopher Regular"/>
              </a:rPr>
              <a:t> 2022 </a:t>
            </a:r>
            <a:r>
              <a:rPr lang="en-US" sz="1200" dirty="0" err="1" smtClean="0">
                <a:latin typeface="Philosopher Regular"/>
                <a:cs typeface="Philosopher Regular"/>
              </a:rPr>
              <a:t>Pukul</a:t>
            </a:r>
            <a:r>
              <a:rPr lang="en-US" sz="1200" dirty="0" smtClean="0">
                <a:latin typeface="Philosopher Regular"/>
                <a:cs typeface="Philosopher Regular"/>
              </a:rPr>
              <a:t>: 10.00 WITA – </a:t>
            </a:r>
            <a:r>
              <a:rPr lang="en-US" sz="1200" dirty="0" err="1" smtClean="0">
                <a:latin typeface="Philosopher Regular"/>
                <a:cs typeface="Philosopher Regular"/>
              </a:rPr>
              <a:t>selesai</a:t>
            </a:r>
            <a:endParaRPr lang="en-US" sz="1200" dirty="0" smtClean="0">
              <a:latin typeface="Philosopher Regular"/>
              <a:cs typeface="Philosopher Regular"/>
            </a:endParaRPr>
          </a:p>
          <a:p>
            <a:pPr lvl="0"/>
            <a:endParaRPr lang="en-US" sz="1600" dirty="0" smtClean="0">
              <a:latin typeface="Philosopher Regular"/>
              <a:cs typeface="Philosopher Regular"/>
            </a:endParaRPr>
          </a:p>
        </p:txBody>
      </p:sp>
    </p:spTree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BF47D9-6783-7442-88DE-8D10E1405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871" y="-70486"/>
            <a:ext cx="7886700" cy="994172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Philosopher" pitchFamily="2" charset="77"/>
              </a:rPr>
              <a:t>Dasar </a:t>
            </a:r>
            <a:r>
              <a:rPr lang="en-US" b="1" dirty="0" err="1">
                <a:solidFill>
                  <a:schemeClr val="tx1"/>
                </a:solidFill>
                <a:latin typeface="Philosopher" pitchFamily="2" charset="77"/>
              </a:rPr>
              <a:t>Pertimbangan</a:t>
            </a:r>
            <a:endParaRPr lang="en-US" b="1" dirty="0">
              <a:solidFill>
                <a:schemeClr val="tx1"/>
              </a:solidFill>
              <a:latin typeface="Philosopher" pitchFamily="2" charset="77"/>
            </a:endParaRPr>
          </a:p>
        </p:txBody>
      </p:sp>
      <p:sp>
        <p:nvSpPr>
          <p:cNvPr id="5" name="Folded Corner 4">
            <a:extLst>
              <a:ext uri="{FF2B5EF4-FFF2-40B4-BE49-F238E27FC236}">
                <a16:creationId xmlns="" xmlns:a16="http://schemas.microsoft.com/office/drawing/2014/main" id="{6F5DAE7A-A68E-294E-B09D-98EEFD9BE221}"/>
              </a:ext>
            </a:extLst>
          </p:cNvPr>
          <p:cNvSpPr/>
          <p:nvPr/>
        </p:nvSpPr>
        <p:spPr>
          <a:xfrm>
            <a:off x="326996" y="682016"/>
            <a:ext cx="8591816" cy="1574465"/>
          </a:xfrm>
          <a:prstGeom prst="foldedCorne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marR="358140" lvl="1" indent="-28575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1200" dirty="0" err="1" smtClean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Nilai-nilai</a:t>
            </a:r>
            <a:r>
              <a:rPr lang="en-US" sz="1200" dirty="0" smtClean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diluhung</a:t>
            </a:r>
            <a:r>
              <a:rPr lang="en-US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Sad </a:t>
            </a:r>
            <a:r>
              <a:rPr lang="en-US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Kerthi</a:t>
            </a:r>
            <a:r>
              <a:rPr lang="en-US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dipahami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dihayati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diterapkan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dilaksanakan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menyeluruh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konsisten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berkelanjutan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tertib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disiplin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penuh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rasa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tanggung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jawab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oleh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seluruh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upaya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Visi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Pembangunan Daerah</a:t>
            </a:r>
            <a:r>
              <a:rPr lang="en-US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"</a:t>
            </a:r>
            <a:r>
              <a:rPr lang="en-US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Nangun</a:t>
            </a:r>
            <a:r>
              <a:rPr lang="en-US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Sat </a:t>
            </a:r>
            <a:r>
              <a:rPr lang="en-US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Kerthi</a:t>
            </a:r>
            <a:r>
              <a:rPr lang="en-US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Loka</a:t>
            </a:r>
            <a:r>
              <a:rPr lang="en-US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Bali"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melalui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Pola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Pembangunan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Semesta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Berencana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menuju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Bali Era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Folded Corner 6">
            <a:extLst>
              <a:ext uri="{FF2B5EF4-FFF2-40B4-BE49-F238E27FC236}">
                <a16:creationId xmlns="" xmlns:a16="http://schemas.microsoft.com/office/drawing/2014/main" id="{AB0B19D7-095B-430F-8CCB-B8BC78197611}"/>
              </a:ext>
            </a:extLst>
          </p:cNvPr>
          <p:cNvSpPr/>
          <p:nvPr/>
        </p:nvSpPr>
        <p:spPr>
          <a:xfrm>
            <a:off x="326995" y="2352404"/>
            <a:ext cx="8591815" cy="1031473"/>
          </a:xfrm>
          <a:prstGeom prst="foldedCorne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marR="358140" lvl="1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2"/>
            </a:pP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melaksanakan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nilai-nilai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adiluhung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Sad </a:t>
            </a:r>
            <a:r>
              <a:rPr lang="en-US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Kerthi</a:t>
            </a:r>
            <a:r>
              <a:rPr lang="en-US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diperlukan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Tata-</a:t>
            </a:r>
            <a:r>
              <a:rPr lang="en-US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Titi</a:t>
            </a:r>
            <a:r>
              <a:rPr lang="en-US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yang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menyatu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menjaga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keseimbangan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keharmonisan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Alam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Krama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Kebudayaan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yang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meliputi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adat-istiadat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tradisi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seni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budaya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kearifan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lokal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niskala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sakala</a:t>
            </a:r>
            <a:endParaRPr lang="en-ID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olded Corner 7">
            <a:extLst>
              <a:ext uri="{FF2B5EF4-FFF2-40B4-BE49-F238E27FC236}">
                <a16:creationId xmlns="" xmlns:a16="http://schemas.microsoft.com/office/drawing/2014/main" id="{A2693EEF-779C-4FD1-9C9C-77DBD1F78493}"/>
              </a:ext>
            </a:extLst>
          </p:cNvPr>
          <p:cNvSpPr/>
          <p:nvPr/>
        </p:nvSpPr>
        <p:spPr>
          <a:xfrm>
            <a:off x="326994" y="3479800"/>
            <a:ext cx="8591815" cy="1726821"/>
          </a:xfrm>
          <a:prstGeom prst="foldedCorne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marR="358140" lvl="1" indent="-285750" algn="just">
              <a:lnSpc>
                <a:spcPct val="115000"/>
              </a:lnSpc>
              <a:spcAft>
                <a:spcPts val="1000"/>
              </a:spcAft>
            </a:pP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	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implementasi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Visi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Nangun</a:t>
            </a:r>
            <a:r>
              <a:rPr lang="en-ID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Sat </a:t>
            </a:r>
            <a:r>
              <a:rPr lang="en-ID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Kerthi</a:t>
            </a:r>
            <a:r>
              <a:rPr lang="en-ID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Loka</a:t>
            </a:r>
            <a:r>
              <a:rPr lang="en-ID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melalui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Pola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Pembangunan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Semesta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Berencana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menuju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Era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Pemerintah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Provinsi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menetapkan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Instruksi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Gubernur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Perayaan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Rahina</a:t>
            </a:r>
            <a:r>
              <a:rPr lang="en-ID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Tumpek</a:t>
            </a:r>
            <a:r>
              <a:rPr lang="en-ID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Uye</a:t>
            </a:r>
            <a:r>
              <a:rPr lang="en-ID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Upacara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Danu </a:t>
            </a:r>
            <a:r>
              <a:rPr lang="en-ID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Kerthi</a:t>
            </a:r>
            <a:r>
              <a:rPr lang="en-ID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Pelaksanaan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Tata-</a:t>
            </a:r>
            <a:r>
              <a:rPr lang="en-ID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Titi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Berdasarkan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Nilai-Nilai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Kearifan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Lokal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Sad </a:t>
            </a:r>
            <a:r>
              <a:rPr lang="en-ID" sz="12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Kerthi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Bali Era </a:t>
            </a:r>
            <a:r>
              <a:rPr lang="en-ID" sz="12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ID" sz="1200" dirty="0" smtClean="0"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0935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shred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2FC540CB-CBDF-4FE4-B029-DE612685E96A}"/>
              </a:ext>
            </a:extLst>
          </p:cNvPr>
          <p:cNvGrpSpPr/>
          <p:nvPr/>
        </p:nvGrpSpPr>
        <p:grpSpPr>
          <a:xfrm>
            <a:off x="0" y="0"/>
            <a:ext cx="9144000" cy="988695"/>
            <a:chOff x="0" y="0"/>
            <a:chExt cx="9144000" cy="988695"/>
          </a:xfrm>
          <a:solidFill>
            <a:srgbClr val="00B05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F5107768-60A0-4EF8-ADE3-E5F2A0397E74}"/>
                </a:ext>
              </a:extLst>
            </p:cNvPr>
            <p:cNvSpPr/>
            <p:nvPr/>
          </p:nvSpPr>
          <p:spPr>
            <a:xfrm>
              <a:off x="3611880" y="211802"/>
              <a:ext cx="5532120" cy="5847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4B944E3E-D101-4241-8F28-5E2167CF6165}"/>
                </a:ext>
              </a:extLst>
            </p:cNvPr>
            <p:cNvGrpSpPr/>
            <p:nvPr/>
          </p:nvGrpSpPr>
          <p:grpSpPr>
            <a:xfrm>
              <a:off x="0" y="0"/>
              <a:ext cx="3855882" cy="988695"/>
              <a:chOff x="0" y="0"/>
              <a:chExt cx="3855882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A7C1120B-2CC7-4346-A379-D3D5C6C0A2AD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9DB8A9EB-3EAA-4C4B-B74B-F18E64692F42}"/>
                  </a:ext>
                </a:extLst>
              </p:cNvPr>
              <p:cNvSpPr/>
              <p:nvPr/>
            </p:nvSpPr>
            <p:spPr>
              <a:xfrm>
                <a:off x="2867187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62469B5F-3081-4181-B45E-CA356CE05D43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1C236306-2378-4C70-8426-D849377BC8B5}"/>
                </a:ext>
              </a:extLst>
            </p:cNvPr>
            <p:cNvSpPr txBox="1"/>
            <p:nvPr/>
          </p:nvSpPr>
          <p:spPr>
            <a:xfrm>
              <a:off x="678180" y="211802"/>
              <a:ext cx="3077661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 :</a:t>
              </a:r>
            </a:p>
            <a:p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Kepala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Dinas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Pendidikan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 </a:t>
              </a:r>
              <a:r>
                <a:rPr lang="en-US" sz="1000" dirty="0" err="1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Kabupaten</a:t>
              </a:r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/Kota</a:t>
              </a:r>
              <a:endParaRPr lang="en-US" sz="1000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hilosopher Regular"/>
                <a:cs typeface="Philosopher Regular"/>
              </a:endParaRP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4959938" y="213217"/>
            <a:ext cx="492887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/>
            <a:r>
              <a:rPr lang="en-US" sz="32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Lembaga</a:t>
            </a:r>
            <a:r>
              <a:rPr lang="en-US" sz="32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32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Pendidikan</a:t>
            </a:r>
            <a:r>
              <a:rPr lang="en-US" sz="32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endParaRPr lang="en-US" sz="32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67310" y="2014855"/>
            <a:ext cx="1622425" cy="65151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A40600"/>
                </a:solidFill>
                <a:latin typeface="Philosopher Regular"/>
                <a:cs typeface="Philosopher Regular"/>
              </a:rPr>
              <a:t>NISKALA</a:t>
            </a:r>
          </a:p>
        </p:txBody>
      </p:sp>
      <p:sp>
        <p:nvSpPr>
          <p:cNvPr id="16" name="Flowchart: Terminator 15"/>
          <p:cNvSpPr/>
          <p:nvPr/>
        </p:nvSpPr>
        <p:spPr>
          <a:xfrm>
            <a:off x="67310" y="3961130"/>
            <a:ext cx="1707515" cy="678180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SAKALA</a:t>
            </a:r>
          </a:p>
        </p:txBody>
      </p:sp>
      <p:sp>
        <p:nvSpPr>
          <p:cNvPr id="17" name="Down Arrow Callout 16"/>
          <p:cNvSpPr/>
          <p:nvPr/>
        </p:nvSpPr>
        <p:spPr>
          <a:xfrm>
            <a:off x="211074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KEGIATAN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976755" y="2014855"/>
            <a:ext cx="2599055" cy="11249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Sembahyang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Tumpek</a:t>
            </a:r>
            <a:r>
              <a:rPr lang="en-US" sz="16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di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sv-SE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Tempat Suci masing-masing Lembaga Pendidikan</a:t>
            </a:r>
            <a:endParaRPr lang="en-US" sz="1600" dirty="0" smtClean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16430" y="3183875"/>
            <a:ext cx="2787772" cy="1891679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Philosopher Regular"/>
                <a:cs typeface="Philosopher Regular"/>
              </a:rPr>
              <a:t>1 </a:t>
            </a:r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ikan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</a:p>
          <a:p>
            <a:r>
              <a:rPr lang="en-US" sz="1000" dirty="0" smtClean="0">
                <a:latin typeface="Philosopher Regular"/>
                <a:cs typeface="Philosopher Regular"/>
              </a:rPr>
              <a:t>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1000" dirty="0" smtClean="0">
                <a:latin typeface="Philosopher Regular"/>
                <a:cs typeface="Philosopher Regular"/>
              </a:rPr>
              <a:t>/Mata </a:t>
            </a:r>
            <a:r>
              <a:rPr lang="en-US" sz="1000" dirty="0" smtClean="0">
                <a:latin typeface="Philosopher Regular"/>
                <a:cs typeface="Philosopher Regular"/>
              </a:rPr>
              <a:t>Air</a:t>
            </a:r>
          </a:p>
          <a:p>
            <a:r>
              <a:rPr lang="en-US" sz="1000" dirty="0" smtClean="0">
                <a:latin typeface="Philosopher Regular"/>
                <a:cs typeface="Philosopher Regular"/>
              </a:rPr>
              <a:t>2 </a:t>
            </a:r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binatang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atau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burung</a:t>
            </a:r>
            <a:endParaRPr lang="en-US" sz="1000" dirty="0" smtClean="0">
              <a:latin typeface="Philosopher Regular"/>
              <a:cs typeface="Philosopher Regular"/>
            </a:endParaRPr>
          </a:p>
          <a:p>
            <a:r>
              <a:rPr lang="en-US" sz="1000" dirty="0" smtClean="0">
                <a:latin typeface="Philosopher Regular"/>
                <a:cs typeface="Philosopher Regular"/>
              </a:rPr>
              <a:t>3 </a:t>
            </a:r>
            <a:r>
              <a:rPr lang="en-US" sz="1000" dirty="0" err="1" smtClean="0">
                <a:latin typeface="Philosopher Regular"/>
                <a:cs typeface="Philosopher Regular"/>
              </a:rPr>
              <a:t>Resik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Sampah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di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sekitar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 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1000" dirty="0" smtClean="0">
                <a:latin typeface="Philosopher Regular"/>
                <a:cs typeface="Philosopher Regular"/>
              </a:rPr>
              <a:t>/ Mata Air</a:t>
            </a:r>
          </a:p>
          <a:p>
            <a:r>
              <a:rPr lang="en-US" sz="1000" dirty="0" smtClean="0">
                <a:latin typeface="Philosopher Regular"/>
                <a:cs typeface="Philosopher Regular"/>
              </a:rPr>
              <a:t>4 </a:t>
            </a:r>
            <a:r>
              <a:rPr lang="en-US" sz="1000" dirty="0" err="1" smtClean="0">
                <a:latin typeface="Philosopher Regular"/>
                <a:cs typeface="Philosopher Regular"/>
              </a:rPr>
              <a:t>Menyebarluaskan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menyosialisasikan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pentingnya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menjaga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kesucian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Pelestarian</a:t>
            </a:r>
            <a:r>
              <a:rPr lang="en-US" sz="1000" dirty="0" smtClean="0">
                <a:latin typeface="Philosopher Regular"/>
                <a:cs typeface="Philosopher Regular"/>
              </a:rPr>
              <a:t>,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kebersihan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smtClean="0">
                <a:latin typeface="Philosopher Regular"/>
                <a:cs typeface="Philosopher Regular"/>
              </a:rPr>
              <a:t>/ 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 Dam/Sungai/ 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 </a:t>
            </a:r>
            <a:r>
              <a:rPr lang="en-US" sz="10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1000" dirty="0" smtClean="0">
                <a:latin typeface="Philosopher Regular"/>
                <a:cs typeface="Philosopher Regular"/>
              </a:rPr>
              <a:t>/Mata Air </a:t>
            </a:r>
            <a:r>
              <a:rPr lang="en-US" sz="1000" dirty="0" err="1" smtClean="0">
                <a:latin typeface="Philosopher Regular"/>
                <a:cs typeface="Philosopher Regular"/>
              </a:rPr>
              <a:t>di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berbagai</a:t>
            </a:r>
            <a:r>
              <a:rPr lang="en-US" sz="1000" dirty="0" smtClean="0">
                <a:latin typeface="Philosopher Regular"/>
                <a:cs typeface="Philosopher Regular"/>
              </a:rPr>
              <a:t> media</a:t>
            </a:r>
          </a:p>
        </p:txBody>
      </p:sp>
      <p:sp>
        <p:nvSpPr>
          <p:cNvPr id="21" name="Down Arrow Callout 20"/>
          <p:cNvSpPr/>
          <p:nvPr/>
        </p:nvSpPr>
        <p:spPr>
          <a:xfrm>
            <a:off x="471678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WAKTU</a:t>
            </a:r>
          </a:p>
        </p:txBody>
      </p:sp>
      <p:sp>
        <p:nvSpPr>
          <p:cNvPr id="22" name="Down Arrow Callout 21"/>
          <p:cNvSpPr/>
          <p:nvPr/>
        </p:nvSpPr>
        <p:spPr>
          <a:xfrm>
            <a:off x="7064375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Philosopher Regular"/>
                <a:cs typeface="Philosopher Regular"/>
              </a:rPr>
              <a:t>PESERTA</a:t>
            </a:r>
            <a:endParaRPr lang="en-US" dirty="0">
              <a:latin typeface="Philosopher Regular"/>
              <a:cs typeface="Philosopher Regular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907576" y="2522350"/>
            <a:ext cx="2038120" cy="155067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600" dirty="0" smtClean="0">
                <a:latin typeface="Philosopher Regular"/>
                <a:cs typeface="Philosopher Regular"/>
                <a:sym typeface="+mn-ea"/>
              </a:rPr>
              <a:t>1. </a:t>
            </a:r>
            <a:r>
              <a:rPr lang="en-ID" sz="1600" dirty="0" smtClean="0"/>
              <a:t>Guru/</a:t>
            </a:r>
            <a:r>
              <a:rPr lang="en-ID" sz="1600" dirty="0" err="1" smtClean="0"/>
              <a:t>Dosen</a:t>
            </a:r>
            <a:endParaRPr lang="en-US" sz="1600" dirty="0" smtClean="0"/>
          </a:p>
          <a:p>
            <a:pPr lvl="0"/>
            <a:r>
              <a:rPr lang="en-ID" sz="1600" dirty="0" smtClean="0"/>
              <a:t>2. </a:t>
            </a:r>
            <a:r>
              <a:rPr lang="en-ID" sz="1600" dirty="0" err="1" smtClean="0"/>
              <a:t>Siswa</a:t>
            </a:r>
            <a:r>
              <a:rPr lang="en-ID" sz="1600" dirty="0" smtClean="0"/>
              <a:t>/</a:t>
            </a:r>
            <a:r>
              <a:rPr lang="en-ID" sz="1600" dirty="0" err="1" smtClean="0"/>
              <a:t>Mahasiswa</a:t>
            </a:r>
            <a:endParaRPr lang="en-US" sz="1600" dirty="0" smtClean="0"/>
          </a:p>
          <a:p>
            <a:pPr lvl="0"/>
            <a:r>
              <a:rPr lang="en-ID" sz="1600" dirty="0" smtClean="0"/>
              <a:t>3. </a:t>
            </a:r>
            <a:r>
              <a:rPr lang="en-ID" sz="1600" dirty="0" err="1" smtClean="0"/>
              <a:t>Seluruh</a:t>
            </a:r>
            <a:r>
              <a:rPr lang="en-ID" sz="1600" dirty="0" smtClean="0"/>
              <a:t> </a:t>
            </a:r>
            <a:r>
              <a:rPr lang="en-ID" sz="1600" dirty="0" err="1" smtClean="0"/>
              <a:t>Pegawai</a:t>
            </a:r>
            <a:r>
              <a:rPr lang="en-ID" sz="1600" dirty="0" smtClean="0"/>
              <a:t> </a:t>
            </a:r>
            <a:r>
              <a:rPr lang="en-ID" sz="1600" dirty="0" err="1" smtClean="0"/>
              <a:t>Lembaga</a:t>
            </a:r>
            <a:r>
              <a:rPr lang="en-ID" sz="1600" dirty="0" smtClean="0"/>
              <a:t> </a:t>
            </a:r>
            <a:r>
              <a:rPr lang="en-ID" sz="1600" dirty="0" err="1" smtClean="0"/>
              <a:t>Pendidikan</a:t>
            </a:r>
            <a:endParaRPr lang="en-US" sz="1600" dirty="0"/>
          </a:p>
        </p:txBody>
      </p:sp>
      <p:sp>
        <p:nvSpPr>
          <p:cNvPr id="33" name="Rounded Rectangle 32"/>
          <p:cNvSpPr/>
          <p:nvPr/>
        </p:nvSpPr>
        <p:spPr>
          <a:xfrm>
            <a:off x="4747995" y="1990985"/>
            <a:ext cx="2006600" cy="1338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Pada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Hari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Sabtu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(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Saniscara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Kliwon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,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),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tanggal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29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Januari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2022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Pukul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: 09.00– 10.00 WITA</a:t>
            </a:r>
            <a:endParaRPr lang="en-US" sz="14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935557" y="3592829"/>
            <a:ext cx="1798686" cy="135374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200" dirty="0" err="1" smtClean="0">
                <a:latin typeface="Philosopher Regular"/>
                <a:cs typeface="Philosopher Regular"/>
              </a:rPr>
              <a:t>Pada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Hari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Sabtu</a:t>
            </a:r>
            <a:r>
              <a:rPr lang="en-US" sz="1200" dirty="0" smtClean="0">
                <a:latin typeface="Philosopher Regular"/>
                <a:cs typeface="Philosopher Regular"/>
              </a:rPr>
              <a:t> (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Saniscara</a:t>
            </a:r>
            <a:r>
              <a:rPr lang="en-US" sz="1200" i="1" dirty="0" smtClean="0">
                <a:latin typeface="Philosopher Regular"/>
                <a:cs typeface="Philosopher Regular"/>
              </a:rPr>
              <a:t>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Kliwon</a:t>
            </a:r>
            <a:r>
              <a:rPr lang="en-US" sz="1200" i="1" dirty="0" smtClean="0">
                <a:latin typeface="Philosopher Regular"/>
                <a:cs typeface="Philosopher Regular"/>
              </a:rPr>
              <a:t>,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Uye</a:t>
            </a:r>
            <a:r>
              <a:rPr lang="en-US" sz="1200" dirty="0" smtClean="0">
                <a:latin typeface="Philosopher Regular"/>
                <a:cs typeface="Philosopher Regular"/>
              </a:rPr>
              <a:t>), </a:t>
            </a:r>
            <a:r>
              <a:rPr lang="en-US" sz="1200" dirty="0" err="1" smtClean="0">
                <a:latin typeface="Philosopher Regular"/>
                <a:cs typeface="Philosopher Regular"/>
              </a:rPr>
              <a:t>tanggal</a:t>
            </a:r>
            <a:r>
              <a:rPr lang="en-US" sz="1200" dirty="0" smtClean="0">
                <a:latin typeface="Philosopher Regular"/>
                <a:cs typeface="Philosopher Regular"/>
              </a:rPr>
              <a:t> 29 </a:t>
            </a:r>
            <a:r>
              <a:rPr lang="en-US" sz="1200" dirty="0" err="1" smtClean="0">
                <a:latin typeface="Philosopher Regular"/>
                <a:cs typeface="Philosopher Regular"/>
              </a:rPr>
              <a:t>Januari</a:t>
            </a:r>
            <a:r>
              <a:rPr lang="en-US" sz="1200" dirty="0" smtClean="0">
                <a:latin typeface="Philosopher Regular"/>
                <a:cs typeface="Philosopher Regular"/>
              </a:rPr>
              <a:t> 2022 </a:t>
            </a:r>
            <a:r>
              <a:rPr lang="en-US" sz="1200" dirty="0" err="1" smtClean="0">
                <a:latin typeface="Philosopher Regular"/>
                <a:cs typeface="Philosopher Regular"/>
              </a:rPr>
              <a:t>Pukul</a:t>
            </a:r>
            <a:r>
              <a:rPr lang="en-US" sz="1200" dirty="0" smtClean="0">
                <a:latin typeface="Philosopher Regular"/>
                <a:cs typeface="Philosopher Regular"/>
              </a:rPr>
              <a:t>: 10.00 WITA – </a:t>
            </a:r>
            <a:r>
              <a:rPr lang="en-US" sz="1200" dirty="0" err="1" smtClean="0">
                <a:latin typeface="Philosopher Regular"/>
                <a:cs typeface="Philosopher Regular"/>
              </a:rPr>
              <a:t>selesai</a:t>
            </a:r>
            <a:endParaRPr lang="en-US" sz="1200" dirty="0" smtClean="0">
              <a:latin typeface="Philosopher Regular"/>
              <a:cs typeface="Philosopher Regular"/>
            </a:endParaRPr>
          </a:p>
          <a:p>
            <a:pPr lvl="0"/>
            <a:endParaRPr lang="en-US" sz="1600" dirty="0" smtClean="0">
              <a:latin typeface="Philosopher Regular"/>
              <a:cs typeface="Philosopher Regular"/>
            </a:endParaRPr>
          </a:p>
        </p:txBody>
      </p:sp>
    </p:spTree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2FC540CB-CBDF-4FE4-B029-DE612685E96A}"/>
              </a:ext>
            </a:extLst>
          </p:cNvPr>
          <p:cNvGrpSpPr/>
          <p:nvPr/>
        </p:nvGrpSpPr>
        <p:grpSpPr>
          <a:xfrm>
            <a:off x="0" y="0"/>
            <a:ext cx="9144000" cy="988695"/>
            <a:chOff x="0" y="0"/>
            <a:chExt cx="9144000" cy="988695"/>
          </a:xfrm>
          <a:solidFill>
            <a:srgbClr val="00B05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F5107768-60A0-4EF8-ADE3-E5F2A0397E74}"/>
                </a:ext>
              </a:extLst>
            </p:cNvPr>
            <p:cNvSpPr/>
            <p:nvPr/>
          </p:nvSpPr>
          <p:spPr>
            <a:xfrm>
              <a:off x="3611880" y="211802"/>
              <a:ext cx="5532120" cy="5847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4B944E3E-D101-4241-8F28-5E2167CF6165}"/>
                </a:ext>
              </a:extLst>
            </p:cNvPr>
            <p:cNvGrpSpPr/>
            <p:nvPr/>
          </p:nvGrpSpPr>
          <p:grpSpPr>
            <a:xfrm>
              <a:off x="0" y="0"/>
              <a:ext cx="3855882" cy="988695"/>
              <a:chOff x="0" y="0"/>
              <a:chExt cx="3855882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A7C1120B-2CC7-4346-A379-D3D5C6C0A2AD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9DB8A9EB-3EAA-4C4B-B74B-F18E64692F42}"/>
                  </a:ext>
                </a:extLst>
              </p:cNvPr>
              <p:cNvSpPr/>
              <p:nvPr/>
            </p:nvSpPr>
            <p:spPr>
              <a:xfrm>
                <a:off x="2867187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62469B5F-3081-4181-B45E-CA356CE05D43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1C236306-2378-4C70-8426-D849377BC8B5}"/>
                </a:ext>
              </a:extLst>
            </p:cNvPr>
            <p:cNvSpPr txBox="1"/>
            <p:nvPr/>
          </p:nvSpPr>
          <p:spPr>
            <a:xfrm>
              <a:off x="678180" y="211802"/>
              <a:ext cx="3077661" cy="553998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 :</a:t>
              </a:r>
            </a:p>
            <a:p>
              <a:r>
                <a:rPr lang="sv-SE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Kepala Badan Kesatuan Bangsa dan Politik Kabupaten/Kota</a:t>
              </a: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4285561" y="213217"/>
            <a:ext cx="56032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ORGANISASI KEMASYARAKATAN DAN SWASTA</a:t>
            </a:r>
            <a:endParaRPr lang="en-US" sz="20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67310" y="2014855"/>
            <a:ext cx="1622425" cy="65151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A40600"/>
                </a:solidFill>
                <a:latin typeface="Philosopher Regular"/>
                <a:cs typeface="Philosopher Regular"/>
              </a:rPr>
              <a:t>NISKALA</a:t>
            </a:r>
          </a:p>
        </p:txBody>
      </p:sp>
      <p:sp>
        <p:nvSpPr>
          <p:cNvPr id="16" name="Flowchart: Terminator 15"/>
          <p:cNvSpPr/>
          <p:nvPr/>
        </p:nvSpPr>
        <p:spPr>
          <a:xfrm>
            <a:off x="67310" y="3961130"/>
            <a:ext cx="1707515" cy="678180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SAKALA</a:t>
            </a:r>
          </a:p>
        </p:txBody>
      </p:sp>
      <p:sp>
        <p:nvSpPr>
          <p:cNvPr id="17" name="Down Arrow Callout 16"/>
          <p:cNvSpPr/>
          <p:nvPr/>
        </p:nvSpPr>
        <p:spPr>
          <a:xfrm>
            <a:off x="211074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KEGIATAN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976755" y="2014855"/>
            <a:ext cx="2599055" cy="11249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Sembahyang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Tumpek</a:t>
            </a:r>
            <a:r>
              <a:rPr lang="en-US" sz="16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6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di</a:t>
            </a:r>
            <a:r>
              <a:rPr lang="en-US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sv-SE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Tempat Suci masing-masing </a:t>
            </a:r>
            <a:r>
              <a:rPr lang="sv-SE" sz="16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Lembaga</a:t>
            </a:r>
            <a:endParaRPr lang="en-US" sz="1600" dirty="0" smtClean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16430" y="3183875"/>
            <a:ext cx="2787772" cy="1891679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Philosopher Regular"/>
                <a:cs typeface="Philosopher Regular"/>
              </a:rPr>
              <a:t>1 </a:t>
            </a:r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ikan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</a:p>
          <a:p>
            <a:r>
              <a:rPr lang="en-US" sz="1000" dirty="0" smtClean="0">
                <a:latin typeface="Philosopher Regular"/>
                <a:cs typeface="Philosopher Regular"/>
              </a:rPr>
              <a:t>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1000" dirty="0" smtClean="0">
                <a:latin typeface="Philosopher Regular"/>
                <a:cs typeface="Philosopher Regular"/>
              </a:rPr>
              <a:t>/Mata </a:t>
            </a:r>
            <a:r>
              <a:rPr lang="en-US" sz="1000" dirty="0" smtClean="0">
                <a:latin typeface="Philosopher Regular"/>
                <a:cs typeface="Philosopher Regular"/>
              </a:rPr>
              <a:t>Air</a:t>
            </a:r>
          </a:p>
          <a:p>
            <a:r>
              <a:rPr lang="en-US" sz="1000" dirty="0" smtClean="0">
                <a:latin typeface="Philosopher Regular"/>
                <a:cs typeface="Philosopher Regular"/>
              </a:rPr>
              <a:t>2 </a:t>
            </a:r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binatang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atau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burung</a:t>
            </a:r>
            <a:endParaRPr lang="en-US" sz="1000" dirty="0" smtClean="0">
              <a:latin typeface="Philosopher Regular"/>
              <a:cs typeface="Philosopher Regular"/>
            </a:endParaRPr>
          </a:p>
          <a:p>
            <a:r>
              <a:rPr lang="en-US" sz="1000" dirty="0" smtClean="0">
                <a:latin typeface="Philosopher Regular"/>
                <a:cs typeface="Philosopher Regular"/>
              </a:rPr>
              <a:t>3 </a:t>
            </a:r>
            <a:r>
              <a:rPr lang="en-US" sz="1000" dirty="0" err="1" smtClean="0">
                <a:latin typeface="Philosopher Regular"/>
                <a:cs typeface="Philosopher Regular"/>
              </a:rPr>
              <a:t>Resik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Sampah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di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sekitar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 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1000" dirty="0" smtClean="0">
                <a:latin typeface="Philosopher Regular"/>
                <a:cs typeface="Philosopher Regular"/>
              </a:rPr>
              <a:t>/ Mata Air</a:t>
            </a:r>
          </a:p>
          <a:p>
            <a:r>
              <a:rPr lang="en-US" sz="1000" dirty="0" smtClean="0">
                <a:latin typeface="Philosopher Regular"/>
                <a:cs typeface="Philosopher Regular"/>
              </a:rPr>
              <a:t>4 </a:t>
            </a:r>
            <a:r>
              <a:rPr lang="en-US" sz="1000" dirty="0" err="1" smtClean="0">
                <a:latin typeface="Philosopher Regular"/>
                <a:cs typeface="Philosopher Regular"/>
              </a:rPr>
              <a:t>Menyebarluaskan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menyosialisasikan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pentingnya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menjaga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kesucian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Pelestarian</a:t>
            </a:r>
            <a:r>
              <a:rPr lang="en-US" sz="1000" dirty="0" smtClean="0">
                <a:latin typeface="Philosopher Regular"/>
                <a:cs typeface="Philosopher Regular"/>
              </a:rPr>
              <a:t>,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kebersihan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smtClean="0">
                <a:latin typeface="Philosopher Regular"/>
                <a:cs typeface="Philosopher Regular"/>
              </a:rPr>
              <a:t>/ 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 Dam/Sungai/ 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 </a:t>
            </a:r>
            <a:r>
              <a:rPr lang="en-US" sz="10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1000" dirty="0" smtClean="0">
                <a:latin typeface="Philosopher Regular"/>
                <a:cs typeface="Philosopher Regular"/>
              </a:rPr>
              <a:t>/Mata Air </a:t>
            </a:r>
            <a:r>
              <a:rPr lang="en-US" sz="1000" dirty="0" err="1" smtClean="0">
                <a:latin typeface="Philosopher Regular"/>
                <a:cs typeface="Philosopher Regular"/>
              </a:rPr>
              <a:t>di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berbagai</a:t>
            </a:r>
            <a:r>
              <a:rPr lang="en-US" sz="1000" dirty="0" smtClean="0">
                <a:latin typeface="Philosopher Regular"/>
                <a:cs typeface="Philosopher Regular"/>
              </a:rPr>
              <a:t> media</a:t>
            </a:r>
          </a:p>
        </p:txBody>
      </p:sp>
      <p:sp>
        <p:nvSpPr>
          <p:cNvPr id="21" name="Down Arrow Callout 20"/>
          <p:cNvSpPr/>
          <p:nvPr/>
        </p:nvSpPr>
        <p:spPr>
          <a:xfrm>
            <a:off x="471678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WAKTU</a:t>
            </a:r>
          </a:p>
        </p:txBody>
      </p:sp>
      <p:sp>
        <p:nvSpPr>
          <p:cNvPr id="22" name="Down Arrow Callout 21"/>
          <p:cNvSpPr/>
          <p:nvPr/>
        </p:nvSpPr>
        <p:spPr>
          <a:xfrm>
            <a:off x="7064375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Philosopher Regular"/>
                <a:cs typeface="Philosopher Regular"/>
              </a:rPr>
              <a:t>PESERTA</a:t>
            </a:r>
            <a:endParaRPr lang="en-US" dirty="0">
              <a:latin typeface="Philosopher Regular"/>
              <a:cs typeface="Philosopher Regular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907576" y="2522350"/>
            <a:ext cx="2038120" cy="155067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1.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Pimpinan</a:t>
            </a:r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Organisasi</a:t>
            </a:r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Kemasyarakatan</a:t>
            </a:r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 Perusahaan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Swasta</a:t>
            </a:r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Masing-masing</a:t>
            </a:r>
            <a:endParaRPr lang="en-US" sz="1000" dirty="0" smtClean="0">
              <a:latin typeface="Philosopher Regular"/>
              <a:cs typeface="Philosopher Regular"/>
              <a:sym typeface="+mn-ea"/>
            </a:endParaRPr>
          </a:p>
          <a:p>
            <a:pPr lvl="0"/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2.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Seluruh</a:t>
            </a:r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Karyawan</a:t>
            </a:r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Organisasi</a:t>
            </a:r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Kemasyarakatan</a:t>
            </a:r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 Perusahaan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Swasta</a:t>
            </a:r>
            <a:r>
              <a:rPr lang="en-US" sz="1000" dirty="0" smtClean="0">
                <a:latin typeface="Philosopher Regular"/>
                <a:cs typeface="Philosopher Regular"/>
                <a:sym typeface="+mn-ea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  <a:sym typeface="+mn-ea"/>
              </a:rPr>
              <a:t>Masing-masing</a:t>
            </a:r>
            <a:endParaRPr lang="en-US" sz="1000" dirty="0" smtClean="0">
              <a:latin typeface="Philosopher Regular"/>
              <a:cs typeface="Philosopher Regular"/>
              <a:sym typeface="+mn-ea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747995" y="1990985"/>
            <a:ext cx="2006600" cy="1338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Pada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Hari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Sabtu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(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Saniscara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Kliwon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,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),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tanggal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29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Januari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2022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Pukul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: 09.00– 10.00 WITA</a:t>
            </a:r>
            <a:endParaRPr lang="en-US" sz="14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935557" y="3592829"/>
            <a:ext cx="1798686" cy="135374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200" dirty="0" err="1" smtClean="0">
                <a:latin typeface="Philosopher Regular"/>
                <a:cs typeface="Philosopher Regular"/>
              </a:rPr>
              <a:t>Pada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Hari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Sabtu</a:t>
            </a:r>
            <a:r>
              <a:rPr lang="en-US" sz="1200" dirty="0" smtClean="0">
                <a:latin typeface="Philosopher Regular"/>
                <a:cs typeface="Philosopher Regular"/>
              </a:rPr>
              <a:t> (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Saniscara</a:t>
            </a:r>
            <a:r>
              <a:rPr lang="en-US" sz="1200" i="1" dirty="0" smtClean="0">
                <a:latin typeface="Philosopher Regular"/>
                <a:cs typeface="Philosopher Regular"/>
              </a:rPr>
              <a:t>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Kliwon</a:t>
            </a:r>
            <a:r>
              <a:rPr lang="en-US" sz="1200" i="1" dirty="0" smtClean="0">
                <a:latin typeface="Philosopher Regular"/>
                <a:cs typeface="Philosopher Regular"/>
              </a:rPr>
              <a:t>,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Uye</a:t>
            </a:r>
            <a:r>
              <a:rPr lang="en-US" sz="1200" dirty="0" smtClean="0">
                <a:latin typeface="Philosopher Regular"/>
                <a:cs typeface="Philosopher Regular"/>
              </a:rPr>
              <a:t>), </a:t>
            </a:r>
            <a:r>
              <a:rPr lang="en-US" sz="1200" dirty="0" err="1" smtClean="0">
                <a:latin typeface="Philosopher Regular"/>
                <a:cs typeface="Philosopher Regular"/>
              </a:rPr>
              <a:t>tanggal</a:t>
            </a:r>
            <a:r>
              <a:rPr lang="en-US" sz="1200" dirty="0" smtClean="0">
                <a:latin typeface="Philosopher Regular"/>
                <a:cs typeface="Philosopher Regular"/>
              </a:rPr>
              <a:t> 29 </a:t>
            </a:r>
            <a:r>
              <a:rPr lang="en-US" sz="1200" dirty="0" err="1" smtClean="0">
                <a:latin typeface="Philosopher Regular"/>
                <a:cs typeface="Philosopher Regular"/>
              </a:rPr>
              <a:t>Januari</a:t>
            </a:r>
            <a:r>
              <a:rPr lang="en-US" sz="1200" dirty="0" smtClean="0">
                <a:latin typeface="Philosopher Regular"/>
                <a:cs typeface="Philosopher Regular"/>
              </a:rPr>
              <a:t> 2022 </a:t>
            </a:r>
            <a:r>
              <a:rPr lang="en-US" sz="1200" dirty="0" err="1" smtClean="0">
                <a:latin typeface="Philosopher Regular"/>
                <a:cs typeface="Philosopher Regular"/>
              </a:rPr>
              <a:t>Pukul</a:t>
            </a:r>
            <a:r>
              <a:rPr lang="en-US" sz="1200" dirty="0" smtClean="0">
                <a:latin typeface="Philosopher Regular"/>
                <a:cs typeface="Philosopher Regular"/>
              </a:rPr>
              <a:t>: 10.00 WITA – </a:t>
            </a:r>
            <a:r>
              <a:rPr lang="en-US" sz="1200" dirty="0" err="1" smtClean="0">
                <a:latin typeface="Philosopher Regular"/>
                <a:cs typeface="Philosopher Regular"/>
              </a:rPr>
              <a:t>selesai</a:t>
            </a:r>
            <a:endParaRPr lang="en-US" sz="1200" dirty="0" smtClean="0">
              <a:latin typeface="Philosopher Regular"/>
              <a:cs typeface="Philosopher Regular"/>
            </a:endParaRPr>
          </a:p>
          <a:p>
            <a:pPr lvl="0"/>
            <a:endParaRPr lang="en-US" sz="1600" dirty="0" smtClean="0">
              <a:latin typeface="Philosopher Regular"/>
              <a:cs typeface="Philosopher Regular"/>
            </a:endParaRPr>
          </a:p>
        </p:txBody>
      </p:sp>
    </p:spTree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="" xmlns:a16="http://schemas.microsoft.com/office/drawing/2014/main" id="{2FC540CB-CBDF-4FE4-B029-DE612685E96A}"/>
              </a:ext>
            </a:extLst>
          </p:cNvPr>
          <p:cNvGrpSpPr/>
          <p:nvPr/>
        </p:nvGrpSpPr>
        <p:grpSpPr>
          <a:xfrm>
            <a:off x="0" y="0"/>
            <a:ext cx="9144000" cy="988695"/>
            <a:chOff x="0" y="0"/>
            <a:chExt cx="9144000" cy="988695"/>
          </a:xfrm>
          <a:solidFill>
            <a:srgbClr val="00B05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F5107768-60A0-4EF8-ADE3-E5F2A0397E74}"/>
                </a:ext>
              </a:extLst>
            </p:cNvPr>
            <p:cNvSpPr/>
            <p:nvPr/>
          </p:nvSpPr>
          <p:spPr>
            <a:xfrm>
              <a:off x="3611880" y="211802"/>
              <a:ext cx="5532120" cy="5847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7">
              <a:extLst>
                <a:ext uri="{FF2B5EF4-FFF2-40B4-BE49-F238E27FC236}">
                  <a16:creationId xmlns="" xmlns:a16="http://schemas.microsoft.com/office/drawing/2014/main" id="{4B944E3E-D101-4241-8F28-5E2167CF6165}"/>
                </a:ext>
              </a:extLst>
            </p:cNvPr>
            <p:cNvGrpSpPr/>
            <p:nvPr/>
          </p:nvGrpSpPr>
          <p:grpSpPr>
            <a:xfrm>
              <a:off x="0" y="0"/>
              <a:ext cx="3855882" cy="988695"/>
              <a:chOff x="0" y="0"/>
              <a:chExt cx="3855882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A7C1120B-2CC7-4346-A379-D3D5C6C0A2AD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9DB8A9EB-3EAA-4C4B-B74B-F18E64692F42}"/>
                  </a:ext>
                </a:extLst>
              </p:cNvPr>
              <p:cNvSpPr/>
              <p:nvPr/>
            </p:nvSpPr>
            <p:spPr>
              <a:xfrm>
                <a:off x="2867187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62469B5F-3081-4181-B45E-CA356CE05D43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1C236306-2378-4C70-8426-D849377BC8B5}"/>
                </a:ext>
              </a:extLst>
            </p:cNvPr>
            <p:cNvSpPr txBox="1"/>
            <p:nvPr/>
          </p:nvSpPr>
          <p:spPr>
            <a:xfrm>
              <a:off x="132202" y="211801"/>
              <a:ext cx="3459297" cy="70788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 :</a:t>
              </a:r>
            </a:p>
            <a:p>
              <a:pPr lvl="0"/>
              <a:r>
                <a:rPr lang="en-ID" sz="1000" dirty="0" err="1" smtClean="0"/>
                <a:t>Kepala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Dinas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Komunikasi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Informasi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Kabupaten</a:t>
              </a:r>
              <a:r>
                <a:rPr lang="en-ID" sz="1000" dirty="0" smtClean="0"/>
                <a:t>/Kota</a:t>
              </a:r>
              <a:endParaRPr lang="en-US" sz="1000" dirty="0" smtClean="0"/>
            </a:p>
            <a:p>
              <a:pPr lvl="0"/>
              <a:r>
                <a:rPr lang="en-ID" sz="1000" dirty="0" err="1" smtClean="0"/>
                <a:t>Kepala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Dinas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Sosial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Kabupaten</a:t>
              </a:r>
              <a:r>
                <a:rPr lang="en-ID" sz="1000" dirty="0" smtClean="0"/>
                <a:t>/Kota</a:t>
              </a:r>
              <a:endParaRPr lang="en-US" sz="1000" dirty="0" smtClean="0"/>
            </a:p>
            <a:p>
              <a:pPr lvl="0"/>
              <a:r>
                <a:rPr lang="en-ID" sz="1000" dirty="0" err="1" smtClean="0"/>
                <a:t>Kepala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Bagian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Kesejahteraan</a:t>
              </a:r>
              <a:r>
                <a:rPr lang="en-ID" sz="1000" dirty="0" smtClean="0"/>
                <a:t> Rakyat </a:t>
              </a:r>
              <a:r>
                <a:rPr lang="en-ID" sz="1000" dirty="0" err="1" smtClean="0"/>
                <a:t>Setda</a:t>
              </a:r>
              <a:r>
                <a:rPr lang="en-ID" sz="1000" dirty="0" smtClean="0"/>
                <a:t> </a:t>
              </a:r>
              <a:r>
                <a:rPr lang="en-ID" sz="1000" dirty="0" err="1" smtClean="0"/>
                <a:t>Kab</a:t>
              </a:r>
              <a:r>
                <a:rPr lang="en-ID" sz="1000" dirty="0" smtClean="0"/>
                <a:t>/Kota</a:t>
              </a:r>
              <a:endParaRPr lang="en-US" sz="1000" dirty="0"/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4959938" y="213217"/>
            <a:ext cx="492887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l"/>
            <a:r>
              <a:rPr lang="en-US" sz="32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MASYARAKAT</a:t>
            </a:r>
            <a:endParaRPr lang="en-US" sz="32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67310" y="2014855"/>
            <a:ext cx="1622425" cy="65151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A40600"/>
                </a:solidFill>
                <a:latin typeface="Philosopher Regular"/>
                <a:cs typeface="Philosopher Regular"/>
              </a:rPr>
              <a:t>NISKALA</a:t>
            </a:r>
          </a:p>
        </p:txBody>
      </p:sp>
      <p:sp>
        <p:nvSpPr>
          <p:cNvPr id="16" name="Flowchart: Terminator 15"/>
          <p:cNvSpPr/>
          <p:nvPr/>
        </p:nvSpPr>
        <p:spPr>
          <a:xfrm>
            <a:off x="67310" y="3961130"/>
            <a:ext cx="1707515" cy="678180"/>
          </a:xfrm>
          <a:prstGeom prst="flowChartTermina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SAKALA</a:t>
            </a:r>
          </a:p>
        </p:txBody>
      </p:sp>
      <p:sp>
        <p:nvSpPr>
          <p:cNvPr id="17" name="Down Arrow Callout 16"/>
          <p:cNvSpPr/>
          <p:nvPr/>
        </p:nvSpPr>
        <p:spPr>
          <a:xfrm>
            <a:off x="211074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KEGIATAN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976755" y="2014855"/>
            <a:ext cx="2599055" cy="9486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Sembahyang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Tumpek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di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Tempat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Suci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masing-masing</a:t>
            </a:r>
            <a:endParaRPr lang="en-US" sz="1400" dirty="0" smtClean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16430" y="3040656"/>
            <a:ext cx="2658745" cy="20349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ikan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 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/Mata </a:t>
            </a:r>
            <a:r>
              <a:rPr lang="en-US" sz="1000" dirty="0" smtClean="0">
                <a:latin typeface="Philosopher Regular"/>
                <a:cs typeface="Philosopher Regular"/>
              </a:rPr>
              <a:t>Air</a:t>
            </a:r>
          </a:p>
          <a:p>
            <a:r>
              <a:rPr lang="en-US" sz="1000" dirty="0" err="1" smtClean="0">
                <a:latin typeface="Philosopher Regular"/>
                <a:cs typeface="Philosopher Regular"/>
              </a:rPr>
              <a:t>Melepas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binatang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atau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burung</a:t>
            </a:r>
            <a:endParaRPr lang="en-US" sz="1000" dirty="0" smtClean="0">
              <a:latin typeface="Philosopher Regular"/>
              <a:cs typeface="Philosopher Regular"/>
            </a:endParaRPr>
          </a:p>
          <a:p>
            <a:r>
              <a:rPr lang="en-US" sz="1000" dirty="0" err="1" smtClean="0">
                <a:latin typeface="Philosopher Regular"/>
                <a:cs typeface="Philosopher Regular"/>
              </a:rPr>
              <a:t>Resik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Sampah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di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sekitar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/Dam/Sungai/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</a:t>
            </a:r>
            <a:r>
              <a:rPr lang="en-US" sz="10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1000" dirty="0" smtClean="0">
                <a:latin typeface="Philosopher Regular"/>
                <a:cs typeface="Philosopher Regular"/>
              </a:rPr>
              <a:t>/ Mata </a:t>
            </a:r>
            <a:r>
              <a:rPr lang="en-US" sz="1000" dirty="0" smtClean="0">
                <a:latin typeface="Philosopher Regular"/>
                <a:cs typeface="Philosopher Regular"/>
              </a:rPr>
              <a:t>Air</a:t>
            </a:r>
          </a:p>
          <a:p>
            <a:r>
              <a:rPr lang="en-US" sz="1000" dirty="0" err="1" smtClean="0">
                <a:latin typeface="Philosopher Regular"/>
                <a:cs typeface="Philosopher Regular"/>
              </a:rPr>
              <a:t>Menyebarluaskan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menyosialisasikan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pentingnya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menjaga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kesucian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Pelestarian</a:t>
            </a:r>
            <a:r>
              <a:rPr lang="en-US" sz="1000" dirty="0" smtClean="0">
                <a:latin typeface="Philosopher Regular"/>
                <a:cs typeface="Philosopher Regular"/>
              </a:rPr>
              <a:t>, </a:t>
            </a:r>
            <a:r>
              <a:rPr lang="en-US" sz="1000" dirty="0" err="1" smtClean="0">
                <a:latin typeface="Philosopher Regular"/>
                <a:cs typeface="Philosopher Regular"/>
              </a:rPr>
              <a:t>dan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kebersihan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Danau</a:t>
            </a:r>
            <a:r>
              <a:rPr lang="en-US" sz="1000" dirty="0" smtClean="0">
                <a:latin typeface="Philosopher Regular"/>
                <a:cs typeface="Philosopher Regular"/>
              </a:rPr>
              <a:t> / </a:t>
            </a:r>
            <a:r>
              <a:rPr lang="en-US" sz="1000" dirty="0" err="1" smtClean="0">
                <a:latin typeface="Philosopher Regular"/>
                <a:cs typeface="Philosopher Regular"/>
              </a:rPr>
              <a:t>Bendungan</a:t>
            </a:r>
            <a:r>
              <a:rPr lang="en-US" sz="1000" dirty="0" smtClean="0">
                <a:latin typeface="Philosopher Regular"/>
                <a:cs typeface="Philosopher Regular"/>
              </a:rPr>
              <a:t>/ Dam/Sungai/ </a:t>
            </a:r>
            <a:r>
              <a:rPr lang="en-US" sz="1000" dirty="0" err="1" smtClean="0">
                <a:latin typeface="Philosopher Regular"/>
                <a:cs typeface="Philosopher Regular"/>
              </a:rPr>
              <a:t>Telabah</a:t>
            </a:r>
            <a:r>
              <a:rPr lang="en-US" sz="1000" dirty="0" smtClean="0">
                <a:latin typeface="Philosopher Regular"/>
                <a:cs typeface="Philosopher Regular"/>
              </a:rPr>
              <a:t>/ </a:t>
            </a:r>
            <a:r>
              <a:rPr lang="en-US" sz="1000" dirty="0" err="1" smtClean="0">
                <a:latin typeface="Philosopher Regular"/>
                <a:cs typeface="Philosopher Regular"/>
              </a:rPr>
              <a:t>Jelinjingan</a:t>
            </a:r>
            <a:r>
              <a:rPr lang="en-US" sz="1000" dirty="0" smtClean="0">
                <a:latin typeface="Philosopher Regular"/>
                <a:cs typeface="Philosopher Regular"/>
              </a:rPr>
              <a:t>/Mata Air </a:t>
            </a:r>
            <a:r>
              <a:rPr lang="en-US" sz="1000" dirty="0" err="1" smtClean="0">
                <a:latin typeface="Philosopher Regular"/>
                <a:cs typeface="Philosopher Regular"/>
              </a:rPr>
              <a:t>di</a:t>
            </a:r>
            <a:r>
              <a:rPr lang="en-US" sz="1000" dirty="0" smtClean="0">
                <a:latin typeface="Philosopher Regular"/>
                <a:cs typeface="Philosopher Regular"/>
              </a:rPr>
              <a:t> </a:t>
            </a:r>
            <a:r>
              <a:rPr lang="en-US" sz="1000" dirty="0" err="1" smtClean="0">
                <a:latin typeface="Philosopher Regular"/>
                <a:cs typeface="Philosopher Regular"/>
              </a:rPr>
              <a:t>berbagai</a:t>
            </a:r>
            <a:r>
              <a:rPr lang="en-US" sz="1000" dirty="0" smtClean="0">
                <a:latin typeface="Philosopher Regular"/>
                <a:cs typeface="Philosopher Regular"/>
              </a:rPr>
              <a:t> media</a:t>
            </a:r>
            <a:endParaRPr lang="en-US" sz="1000" dirty="0" smtClean="0">
              <a:latin typeface="Philosopher Regular"/>
              <a:cs typeface="Philosopher Regular"/>
            </a:endParaRPr>
          </a:p>
          <a:p>
            <a:endParaRPr lang="en-US" sz="1000" dirty="0" smtClean="0">
              <a:latin typeface="Philosopher Regular"/>
              <a:cs typeface="Philosopher Regular"/>
            </a:endParaRPr>
          </a:p>
        </p:txBody>
      </p:sp>
      <p:sp>
        <p:nvSpPr>
          <p:cNvPr id="21" name="Down Arrow Callout 20"/>
          <p:cNvSpPr/>
          <p:nvPr/>
        </p:nvSpPr>
        <p:spPr>
          <a:xfrm>
            <a:off x="4716780" y="1177925"/>
            <a:ext cx="2032000" cy="765175"/>
          </a:xfrm>
          <a:prstGeom prst="downArrowCallo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Philosopher Regular"/>
                <a:cs typeface="Philosopher Regular"/>
              </a:rPr>
              <a:t>WAKTU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747995" y="1990985"/>
            <a:ext cx="2006600" cy="13385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Pada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Hari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Sabtu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(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Saniscara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Kliwon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, </a:t>
            </a:r>
            <a:r>
              <a:rPr lang="en-US" sz="1400" i="1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Uye</a:t>
            </a:r>
            <a:r>
              <a:rPr lang="en-US" sz="1400" i="1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),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tanggal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29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Januari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 2022 </a:t>
            </a:r>
            <a:r>
              <a:rPr lang="en-US" sz="1400" dirty="0" err="1" smtClean="0">
                <a:solidFill>
                  <a:srgbClr val="A40600"/>
                </a:solidFill>
                <a:latin typeface="Philosopher Regular"/>
                <a:cs typeface="Philosopher Regular"/>
              </a:rPr>
              <a:t>Pukul</a:t>
            </a:r>
            <a:r>
              <a:rPr lang="en-US" sz="1400" dirty="0" smtClean="0">
                <a:solidFill>
                  <a:srgbClr val="A40600"/>
                </a:solidFill>
                <a:latin typeface="Philosopher Regular"/>
                <a:cs typeface="Philosopher Regular"/>
              </a:rPr>
              <a:t>: 09.00– 10.00 WITA</a:t>
            </a:r>
            <a:endParaRPr lang="en-US" sz="1400" dirty="0">
              <a:solidFill>
                <a:srgbClr val="A40600"/>
              </a:solidFill>
              <a:latin typeface="Philosopher Regular"/>
              <a:cs typeface="Philosopher Regular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27643" y="3592829"/>
            <a:ext cx="2006600" cy="135374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200" dirty="0" err="1" smtClean="0">
                <a:latin typeface="Philosopher Regular"/>
                <a:cs typeface="Philosopher Regular"/>
              </a:rPr>
              <a:t>Pada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Hari</a:t>
            </a:r>
            <a:r>
              <a:rPr lang="en-US" sz="1200" dirty="0" smtClean="0">
                <a:latin typeface="Philosopher Regular"/>
                <a:cs typeface="Philosopher Regular"/>
              </a:rPr>
              <a:t> </a:t>
            </a:r>
            <a:r>
              <a:rPr lang="en-US" sz="1200" dirty="0" err="1" smtClean="0">
                <a:latin typeface="Philosopher Regular"/>
                <a:cs typeface="Philosopher Regular"/>
              </a:rPr>
              <a:t>Sabtu</a:t>
            </a:r>
            <a:r>
              <a:rPr lang="en-US" sz="1200" dirty="0" smtClean="0">
                <a:latin typeface="Philosopher Regular"/>
                <a:cs typeface="Philosopher Regular"/>
              </a:rPr>
              <a:t> (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Saniscara</a:t>
            </a:r>
            <a:r>
              <a:rPr lang="en-US" sz="1200" i="1" dirty="0" smtClean="0">
                <a:latin typeface="Philosopher Regular"/>
                <a:cs typeface="Philosopher Regular"/>
              </a:rPr>
              <a:t>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Kliwon</a:t>
            </a:r>
            <a:r>
              <a:rPr lang="en-US" sz="1200" i="1" dirty="0" smtClean="0">
                <a:latin typeface="Philosopher Regular"/>
                <a:cs typeface="Philosopher Regular"/>
              </a:rPr>
              <a:t>, </a:t>
            </a:r>
            <a:r>
              <a:rPr lang="en-US" sz="1200" i="1" dirty="0" err="1" smtClean="0">
                <a:latin typeface="Philosopher Regular"/>
                <a:cs typeface="Philosopher Regular"/>
              </a:rPr>
              <a:t>Uye</a:t>
            </a:r>
            <a:r>
              <a:rPr lang="en-US" sz="1200" dirty="0" smtClean="0">
                <a:latin typeface="Philosopher Regular"/>
                <a:cs typeface="Philosopher Regular"/>
              </a:rPr>
              <a:t>), </a:t>
            </a:r>
            <a:r>
              <a:rPr lang="en-US" sz="1200" dirty="0" err="1" smtClean="0">
                <a:latin typeface="Philosopher Regular"/>
                <a:cs typeface="Philosopher Regular"/>
              </a:rPr>
              <a:t>tanggal</a:t>
            </a:r>
            <a:r>
              <a:rPr lang="en-US" sz="1200" dirty="0" smtClean="0">
                <a:latin typeface="Philosopher Regular"/>
                <a:cs typeface="Philosopher Regular"/>
              </a:rPr>
              <a:t> 29 </a:t>
            </a:r>
            <a:r>
              <a:rPr lang="en-US" sz="1200" dirty="0" err="1" smtClean="0">
                <a:latin typeface="Philosopher Regular"/>
                <a:cs typeface="Philosopher Regular"/>
              </a:rPr>
              <a:t>Januari</a:t>
            </a:r>
            <a:r>
              <a:rPr lang="en-US" sz="1200" dirty="0" smtClean="0">
                <a:latin typeface="Philosopher Regular"/>
                <a:cs typeface="Philosopher Regular"/>
              </a:rPr>
              <a:t> 2022 </a:t>
            </a:r>
            <a:r>
              <a:rPr lang="en-US" sz="1200" dirty="0" err="1" smtClean="0">
                <a:latin typeface="Philosopher Regular"/>
                <a:cs typeface="Philosopher Regular"/>
              </a:rPr>
              <a:t>Pukul</a:t>
            </a:r>
            <a:r>
              <a:rPr lang="en-US" sz="1200" dirty="0" smtClean="0">
                <a:latin typeface="Philosopher Regular"/>
                <a:cs typeface="Philosopher Regular"/>
              </a:rPr>
              <a:t>: 10.00 WITA – </a:t>
            </a:r>
            <a:r>
              <a:rPr lang="en-US" sz="1200" dirty="0" err="1" smtClean="0">
                <a:latin typeface="Philosopher Regular"/>
                <a:cs typeface="Philosopher Regular"/>
              </a:rPr>
              <a:t>selesai</a:t>
            </a:r>
            <a:endParaRPr lang="en-US" sz="1200" dirty="0" smtClean="0">
              <a:latin typeface="Philosopher Regular"/>
              <a:cs typeface="Philosopher Regular"/>
            </a:endParaRPr>
          </a:p>
          <a:p>
            <a:pPr lvl="0"/>
            <a:endParaRPr lang="en-US" sz="1600" dirty="0" smtClean="0">
              <a:latin typeface="Philosopher Regular"/>
              <a:cs typeface="Philosopher Regular"/>
            </a:endParaRPr>
          </a:p>
        </p:txBody>
      </p:sp>
    </p:spTree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B0900"/>
            </a:gs>
            <a:gs pos="74000">
              <a:schemeClr val="bg1">
                <a:lumMod val="95000"/>
              </a:schemeClr>
            </a:gs>
            <a:gs pos="83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0594DF2-3F62-9648-A191-D4965A9762E4}"/>
              </a:ext>
            </a:extLst>
          </p:cNvPr>
          <p:cNvSpPr txBox="1"/>
          <p:nvPr/>
        </p:nvSpPr>
        <p:spPr>
          <a:xfrm>
            <a:off x="2316414" y="2098964"/>
            <a:ext cx="45111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hilosopher" pitchFamily="2" charset="77"/>
              </a:rPr>
              <a:t>MATUR</a:t>
            </a:r>
            <a:r>
              <a:rPr lang="en-US" sz="4400" b="1" dirty="0">
                <a:latin typeface="Philosopher" pitchFamily="2" charset="77"/>
              </a:rPr>
              <a:t> SUKSMA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BF47D9-6783-7442-88DE-8D10E1405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576" y="-79624"/>
            <a:ext cx="7886700" cy="994172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latin typeface="Philosopher" pitchFamily="2" charset="77"/>
              </a:rPr>
              <a:t>Tujuan</a:t>
            </a:r>
            <a:endParaRPr lang="en-US" b="1" dirty="0">
              <a:solidFill>
                <a:schemeClr val="tx1"/>
              </a:solidFill>
              <a:latin typeface="Philosopher" pitchFamily="2" charset="77"/>
            </a:endParaRPr>
          </a:p>
        </p:txBody>
      </p:sp>
      <p:sp>
        <p:nvSpPr>
          <p:cNvPr id="12" name="Folded Corner 9">
            <a:extLst>
              <a:ext uri="{FF2B5EF4-FFF2-40B4-BE49-F238E27FC236}">
                <a16:creationId xmlns="" xmlns:a16="http://schemas.microsoft.com/office/drawing/2014/main" id="{1FC9F060-C361-48F5-86BF-65E17C0573AC}"/>
              </a:ext>
            </a:extLst>
          </p:cNvPr>
          <p:cNvSpPr/>
          <p:nvPr/>
        </p:nvSpPr>
        <p:spPr>
          <a:xfrm>
            <a:off x="326381" y="708214"/>
            <a:ext cx="8491236" cy="1154705"/>
          </a:xfrm>
          <a:prstGeom prst="foldedCorner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356235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Melestarikan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nilai-nilai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kearifan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lokal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Sad </a:t>
            </a:r>
            <a:r>
              <a:rPr lang="en-ID" sz="1400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Kerthi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yang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warisan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adiluhung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Leluhur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ID" sz="1400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Tetua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menjaga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keseimbangan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keharmonisan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Alam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ID" sz="14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Krama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Kebudayaan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niskala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ID" sz="1400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sakala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yang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orisinil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4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genuine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Bali.</a:t>
            </a:r>
            <a:endParaRPr lang="en-ID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Folded Corner 9">
            <a:extLst>
              <a:ext uri="{FF2B5EF4-FFF2-40B4-BE49-F238E27FC236}">
                <a16:creationId xmlns="" xmlns:a16="http://schemas.microsoft.com/office/drawing/2014/main" id="{E2271393-88B7-4347-90FA-3FB46F9285E2}"/>
              </a:ext>
            </a:extLst>
          </p:cNvPr>
          <p:cNvSpPr/>
          <p:nvPr/>
        </p:nvSpPr>
        <p:spPr>
          <a:xfrm>
            <a:off x="326381" y="1972907"/>
            <a:ext cx="8491236" cy="1307675"/>
          </a:xfrm>
          <a:prstGeom prst="foldedCorne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356235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Menjadikan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nilai-nilai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kearifan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lokal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Sad </a:t>
            </a:r>
            <a:r>
              <a:rPr lang="en-ID" sz="1400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Kerthi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mengembangkan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ID" sz="14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Krama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yang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berkarakter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berjati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diri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berkualitas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berdaya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saing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bertanggung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jawab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guna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menghadapi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permasalahan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tantangan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dinamika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perkembangan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zaman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skala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lokal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nasional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dan global.</a:t>
            </a:r>
            <a:endParaRPr lang="en-ID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lded Corner 9">
            <a:extLst>
              <a:ext uri="{FF2B5EF4-FFF2-40B4-BE49-F238E27FC236}">
                <a16:creationId xmlns="" xmlns:a16="http://schemas.microsoft.com/office/drawing/2014/main" id="{54E49254-5533-42CF-B00D-919A01CD2C36}"/>
              </a:ext>
            </a:extLst>
          </p:cNvPr>
          <p:cNvSpPr/>
          <p:nvPr/>
        </p:nvSpPr>
        <p:spPr>
          <a:xfrm>
            <a:off x="326381" y="3426635"/>
            <a:ext cx="8491236" cy="1249669"/>
          </a:xfrm>
          <a:prstGeom prst="foldedCorner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35814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3"/>
            </a:pP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Menjadikan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nilai-nilai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kearifan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lokal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Sad </a:t>
            </a:r>
            <a:r>
              <a:rPr lang="en-ID" sz="1400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Kerthi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dasar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mengembangkan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tata-titi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Era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guna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yang </a:t>
            </a:r>
            <a:r>
              <a:rPr lang="en-ID" sz="14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kang tata-titi </a:t>
            </a:r>
            <a:r>
              <a:rPr lang="en-ID" sz="1400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tentram</a:t>
            </a:r>
            <a:r>
              <a:rPr lang="en-ID" sz="14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kerta</a:t>
            </a:r>
            <a:r>
              <a:rPr lang="en-ID" sz="14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i="1" dirty="0" err="1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raharja</a:t>
            </a:r>
            <a:r>
              <a:rPr lang="en-ID" sz="1400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ID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86047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023010-4569-8844-A3CF-76E0A0760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C00000"/>
                </a:solidFill>
                <a:latin typeface="Philosopher" pitchFamily="2" charset="77"/>
                <a:cs typeface="Arial" panose="020B0604020202020204" pitchFamily="34" charset="0"/>
              </a:rPr>
              <a:t>Mengingat</a:t>
            </a:r>
            <a:endParaRPr lang="en-US" b="1" dirty="0">
              <a:solidFill>
                <a:srgbClr val="C00000"/>
              </a:solidFill>
              <a:latin typeface="Philosopher" pitchFamily="2" charset="77"/>
              <a:cs typeface="Arial" panose="020B0604020202020204" pitchFamily="34" charset="0"/>
            </a:endParaRPr>
          </a:p>
        </p:txBody>
      </p:sp>
      <p:sp>
        <p:nvSpPr>
          <p:cNvPr id="4" name="Multidocument 3">
            <a:extLst>
              <a:ext uri="{FF2B5EF4-FFF2-40B4-BE49-F238E27FC236}">
                <a16:creationId xmlns="" xmlns:a16="http://schemas.microsoft.com/office/drawing/2014/main" id="{A78EF686-4B04-674D-A148-95B90BD910B5}"/>
              </a:ext>
            </a:extLst>
          </p:cNvPr>
          <p:cNvSpPr/>
          <p:nvPr/>
        </p:nvSpPr>
        <p:spPr>
          <a:xfrm>
            <a:off x="1340643" y="1238525"/>
            <a:ext cx="2013438" cy="1558280"/>
          </a:xfrm>
          <a:prstGeom prst="flowChartMultidocumen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1200" dirty="0" smtClean="0">
                <a:latin typeface="Philosopher" pitchFamily="2" charset="77"/>
                <a:cs typeface="Arial" panose="020B0604020202020204" pitchFamily="34" charset="0"/>
              </a:rPr>
              <a:t>1. </a:t>
            </a:r>
            <a:r>
              <a:rPr lang="en-ID" sz="1200" dirty="0" err="1" smtClean="0">
                <a:latin typeface="Philosopher" pitchFamily="2" charset="77"/>
                <a:cs typeface="Arial" panose="020B0604020202020204" pitchFamily="34" charset="0"/>
              </a:rPr>
              <a:t>Peraturan</a:t>
            </a:r>
            <a:r>
              <a:rPr lang="en-ID" sz="1200" dirty="0" smtClean="0">
                <a:latin typeface="Philosopher" pitchFamily="2" charset="77"/>
                <a:cs typeface="Arial" panose="020B0604020202020204" pitchFamily="34" charset="0"/>
              </a:rPr>
              <a:t> Daerah </a:t>
            </a:r>
            <a:r>
              <a:rPr lang="en-ID" sz="1200" dirty="0" err="1" smtClean="0">
                <a:latin typeface="Philosopher" pitchFamily="2" charset="77"/>
                <a:cs typeface="Arial" panose="020B0604020202020204" pitchFamily="34" charset="0"/>
              </a:rPr>
              <a:t>Provinsi</a:t>
            </a:r>
            <a:r>
              <a:rPr lang="en-ID" sz="1200" dirty="0" smtClean="0">
                <a:latin typeface="Philosopher" pitchFamily="2" charset="77"/>
                <a:cs typeface="Arial" panose="020B0604020202020204" pitchFamily="34" charset="0"/>
              </a:rPr>
              <a:t> Bali </a:t>
            </a:r>
            <a:r>
              <a:rPr lang="en-ID" sz="1200" dirty="0" err="1" smtClean="0">
                <a:latin typeface="Philosopher" pitchFamily="2" charset="77"/>
                <a:cs typeface="Arial" panose="020B0604020202020204" pitchFamily="34" charset="0"/>
              </a:rPr>
              <a:t>Nomor</a:t>
            </a:r>
            <a:r>
              <a:rPr lang="en-ID" sz="1200" dirty="0" smtClean="0">
                <a:latin typeface="Philosopher" pitchFamily="2" charset="77"/>
                <a:cs typeface="Arial" panose="020B0604020202020204" pitchFamily="34" charset="0"/>
              </a:rPr>
              <a:t> 4 </a:t>
            </a:r>
            <a:r>
              <a:rPr lang="en-ID" sz="1200" dirty="0" err="1" smtClean="0">
                <a:latin typeface="Philosopher" pitchFamily="2" charset="77"/>
                <a:cs typeface="Arial" panose="020B0604020202020204" pitchFamily="34" charset="0"/>
              </a:rPr>
              <a:t>Tahun</a:t>
            </a:r>
            <a:r>
              <a:rPr lang="en-ID" sz="1200" dirty="0" smtClean="0">
                <a:latin typeface="Philosopher" pitchFamily="2" charset="77"/>
                <a:cs typeface="Arial" panose="020B0604020202020204" pitchFamily="34" charset="0"/>
              </a:rPr>
              <a:t> 2019 </a:t>
            </a:r>
            <a:r>
              <a:rPr lang="en-ID" sz="1200" dirty="0" err="1" smtClean="0">
                <a:latin typeface="Philosopher" pitchFamily="2" charset="77"/>
                <a:cs typeface="Arial" panose="020B0604020202020204" pitchFamily="34" charset="0"/>
              </a:rPr>
              <a:t>tentang</a:t>
            </a:r>
            <a:r>
              <a:rPr lang="en-ID" sz="12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Philosopher" pitchFamily="2" charset="77"/>
                <a:cs typeface="Arial" panose="020B0604020202020204" pitchFamily="34" charset="0"/>
              </a:rPr>
              <a:t>Desa</a:t>
            </a:r>
            <a:r>
              <a:rPr lang="en-ID" sz="12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Philosopher" pitchFamily="2" charset="77"/>
                <a:cs typeface="Arial" panose="020B0604020202020204" pitchFamily="34" charset="0"/>
              </a:rPr>
              <a:t>Adat</a:t>
            </a:r>
            <a:r>
              <a:rPr lang="en-ID" sz="12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200" dirty="0" err="1" smtClean="0">
                <a:latin typeface="Philosopher" pitchFamily="2" charset="77"/>
                <a:cs typeface="Arial" panose="020B0604020202020204" pitchFamily="34" charset="0"/>
              </a:rPr>
              <a:t>di</a:t>
            </a:r>
            <a:r>
              <a:rPr lang="en-ID" sz="1200" dirty="0" smtClean="0">
                <a:latin typeface="Philosopher" pitchFamily="2" charset="77"/>
                <a:cs typeface="Arial" panose="020B0604020202020204" pitchFamily="34" charset="0"/>
              </a:rPr>
              <a:t> Bali;</a:t>
            </a:r>
            <a:endParaRPr lang="en-US" sz="1200" dirty="0">
              <a:latin typeface="Philosopher" pitchFamily="2" charset="77"/>
              <a:cs typeface="Arial" panose="020B0604020202020204" pitchFamily="34" charset="0"/>
            </a:endParaRPr>
          </a:p>
        </p:txBody>
      </p:sp>
      <p:sp>
        <p:nvSpPr>
          <p:cNvPr id="5" name="Multidocument 4">
            <a:extLst>
              <a:ext uri="{FF2B5EF4-FFF2-40B4-BE49-F238E27FC236}">
                <a16:creationId xmlns="" xmlns:a16="http://schemas.microsoft.com/office/drawing/2014/main" id="{F5A9F76E-4DAA-0543-AA59-00F57D2DA718}"/>
              </a:ext>
            </a:extLst>
          </p:cNvPr>
          <p:cNvSpPr/>
          <p:nvPr/>
        </p:nvSpPr>
        <p:spPr>
          <a:xfrm>
            <a:off x="4479164" y="1216491"/>
            <a:ext cx="2172503" cy="1479149"/>
          </a:xfrm>
          <a:prstGeom prst="flowChartMultidocumen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D" sz="1000" dirty="0">
                <a:latin typeface="Philosopher" pitchFamily="2" charset="77"/>
                <a:cs typeface="Arial" panose="020B0604020202020204" pitchFamily="34" charset="0"/>
              </a:rPr>
              <a:t>2.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Peraturan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Daerah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Provinsi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Bali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Nomor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4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Tahun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2020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tentang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Penguatan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dan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Pemajuan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Kebudayaan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Bali;</a:t>
            </a:r>
            <a:endParaRPr lang="en-ID" sz="1000" dirty="0">
              <a:latin typeface="Philosopher" pitchFamily="2" charset="77"/>
              <a:cs typeface="Arial" panose="020B0604020202020204" pitchFamily="34" charset="0"/>
            </a:endParaRPr>
          </a:p>
        </p:txBody>
      </p:sp>
      <p:sp>
        <p:nvSpPr>
          <p:cNvPr id="6" name="Multidocument 5">
            <a:extLst>
              <a:ext uri="{FF2B5EF4-FFF2-40B4-BE49-F238E27FC236}">
                <a16:creationId xmlns="" xmlns:a16="http://schemas.microsoft.com/office/drawing/2014/main" id="{FBDA86ED-158F-6142-ADBD-DF816883F082}"/>
              </a:ext>
            </a:extLst>
          </p:cNvPr>
          <p:cNvSpPr/>
          <p:nvPr/>
        </p:nvSpPr>
        <p:spPr>
          <a:xfrm>
            <a:off x="2192356" y="3254612"/>
            <a:ext cx="2172503" cy="1556651"/>
          </a:xfrm>
          <a:prstGeom prst="flowChartMultidocumen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1000" dirty="0">
                <a:latin typeface="Philosopher" pitchFamily="2" charset="77"/>
                <a:cs typeface="Arial" panose="020B0604020202020204" pitchFamily="34" charset="0"/>
              </a:rPr>
              <a:t>3. </a:t>
            </a:r>
            <a:r>
              <a:rPr lang="en-US" sz="1100" dirty="0" err="1" smtClean="0"/>
              <a:t>Peraturan</a:t>
            </a:r>
            <a:r>
              <a:rPr lang="en-US" sz="1100" dirty="0" smtClean="0"/>
              <a:t> </a:t>
            </a:r>
            <a:r>
              <a:rPr lang="en-US" sz="1100" dirty="0" err="1" smtClean="0"/>
              <a:t>Gubernur</a:t>
            </a:r>
            <a:r>
              <a:rPr lang="en-US" sz="1100" dirty="0" smtClean="0"/>
              <a:t> Bali </a:t>
            </a:r>
            <a:r>
              <a:rPr lang="en-US" sz="1100" dirty="0" err="1" smtClean="0"/>
              <a:t>Nomor</a:t>
            </a:r>
            <a:r>
              <a:rPr lang="en-US" sz="1100" dirty="0" smtClean="0"/>
              <a:t> 24 </a:t>
            </a:r>
            <a:r>
              <a:rPr lang="en-US" sz="1100" dirty="0" err="1" smtClean="0"/>
              <a:t>Tahun</a:t>
            </a:r>
            <a:r>
              <a:rPr lang="en-US" sz="1100" dirty="0" smtClean="0"/>
              <a:t> 2020 </a:t>
            </a:r>
            <a:r>
              <a:rPr lang="en-US" sz="1100" dirty="0" err="1" smtClean="0"/>
              <a:t>tentang</a:t>
            </a:r>
            <a:r>
              <a:rPr lang="en-US" sz="1100" dirty="0" smtClean="0"/>
              <a:t> </a:t>
            </a:r>
            <a:r>
              <a:rPr lang="en-US" sz="1100" dirty="0" err="1" smtClean="0"/>
              <a:t>Pelindungan</a:t>
            </a:r>
            <a:r>
              <a:rPr lang="en-US" sz="1100" dirty="0" smtClean="0"/>
              <a:t> </a:t>
            </a:r>
            <a:r>
              <a:rPr lang="en-US" sz="1100" dirty="0" err="1" smtClean="0"/>
              <a:t>Danau</a:t>
            </a:r>
            <a:r>
              <a:rPr lang="en-US" sz="1100" dirty="0" smtClean="0"/>
              <a:t>, Mata Air, Sungai, </a:t>
            </a:r>
            <a:r>
              <a:rPr lang="en-US" sz="1100" dirty="0" err="1" smtClean="0"/>
              <a:t>dan</a:t>
            </a:r>
            <a:r>
              <a:rPr lang="en-US" sz="1100" dirty="0" smtClean="0"/>
              <a:t> </a:t>
            </a:r>
            <a:r>
              <a:rPr lang="en-US" sz="1100" dirty="0" err="1" smtClean="0"/>
              <a:t>Laut</a:t>
            </a:r>
            <a:r>
              <a:rPr lang="en-US" sz="1100" dirty="0" smtClean="0"/>
              <a:t>;</a:t>
            </a:r>
            <a:endParaRPr lang="en-US" sz="1100" dirty="0">
              <a:latin typeface="Philosopher" pitchFamily="2" charset="77"/>
              <a:cs typeface="Arial" panose="020B0604020202020204" pitchFamily="34" charset="0"/>
            </a:endParaRPr>
          </a:p>
        </p:txBody>
      </p:sp>
      <p:sp>
        <p:nvSpPr>
          <p:cNvPr id="10" name="Multidocument 9">
            <a:extLst>
              <a:ext uri="{FF2B5EF4-FFF2-40B4-BE49-F238E27FC236}">
                <a16:creationId xmlns="" xmlns:a16="http://schemas.microsoft.com/office/drawing/2014/main" id="{66227FAB-926D-7845-BC01-FFE9D34E5FB2}"/>
              </a:ext>
            </a:extLst>
          </p:cNvPr>
          <p:cNvSpPr/>
          <p:nvPr/>
        </p:nvSpPr>
        <p:spPr>
          <a:xfrm>
            <a:off x="6064867" y="3131606"/>
            <a:ext cx="2013438" cy="1558279"/>
          </a:xfrm>
          <a:prstGeom prst="flowChartMultidocumen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4.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Peraturan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Gubernur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Bali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Nomor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29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Tahun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2020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tentang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Pelestarian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Tanaman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Lokal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Bali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sebagai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Taman Gumi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Banten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,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Puspa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Dewata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,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Usada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,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dan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 </a:t>
            </a:r>
            <a:r>
              <a:rPr lang="en-ID" sz="1000" dirty="0" err="1" smtClean="0">
                <a:latin typeface="Philosopher" pitchFamily="2" charset="77"/>
                <a:cs typeface="Arial" panose="020B0604020202020204" pitchFamily="34" charset="0"/>
              </a:rPr>
              <a:t>Penghijauan</a:t>
            </a:r>
            <a:r>
              <a:rPr lang="en-ID" sz="1000" dirty="0" smtClean="0">
                <a:latin typeface="Philosopher" pitchFamily="2" charset="77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9657522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023010-4569-8844-A3CF-76E0A0760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latin typeface="Philosopher" pitchFamily="2" charset="77"/>
              </a:rPr>
              <a:t>Memperhatikan</a:t>
            </a:r>
            <a:endParaRPr lang="en-US" b="1" dirty="0">
              <a:solidFill>
                <a:srgbClr val="C00000"/>
              </a:solidFill>
              <a:latin typeface="Philosopher" pitchFamily="2" charset="77"/>
            </a:endParaRPr>
          </a:p>
        </p:txBody>
      </p:sp>
      <p:sp>
        <p:nvSpPr>
          <p:cNvPr id="11" name="Folded Corner 9">
            <a:extLst>
              <a:ext uri="{FF2B5EF4-FFF2-40B4-BE49-F238E27FC236}">
                <a16:creationId xmlns="" xmlns:a16="http://schemas.microsoft.com/office/drawing/2014/main" id="{1FC9F060-C361-48F5-86BF-65E17C0573AC}"/>
              </a:ext>
            </a:extLst>
          </p:cNvPr>
          <p:cNvSpPr/>
          <p:nvPr/>
        </p:nvSpPr>
        <p:spPr>
          <a:xfrm>
            <a:off x="469600" y="1798883"/>
            <a:ext cx="8491236" cy="1154705"/>
          </a:xfrm>
          <a:prstGeom prst="foldedCorner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356235" indent="-342900" algn="just">
              <a:lnSpc>
                <a:spcPct val="107000"/>
              </a:lnSpc>
              <a:spcAft>
                <a:spcPts val="800"/>
              </a:spcAft>
            </a:pP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marL="342900" marR="356235" indent="-342900" algn="just">
              <a:lnSpc>
                <a:spcPct val="107000"/>
              </a:lnSpc>
              <a:spcAft>
                <a:spcPts val="800"/>
              </a:spcAft>
            </a:pP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Surat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Edaran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Gubernur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Nomor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04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2022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Tata-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titi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Berdasarkan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Nilai-nilai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Kearifan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Lokal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Sad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Kerthi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4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Bali Era </a:t>
            </a:r>
            <a:r>
              <a:rPr lang="en-ID" sz="14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endParaRPr lang="en-ID" sz="1400" dirty="0" smtClean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356235" indent="-342900" algn="just">
              <a:lnSpc>
                <a:spcPct val="107000"/>
              </a:lnSpc>
              <a:spcAft>
                <a:spcPts val="800"/>
              </a:spcAft>
            </a:pPr>
            <a:endParaRPr lang="en-ID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73774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D37F1D-5BF1-5C4C-9CCB-65876E029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latin typeface="Philosopher" pitchFamily="2" charset="77"/>
              </a:rPr>
              <a:t>Menginstruksikan</a:t>
            </a:r>
            <a:endParaRPr lang="en-US" b="1" dirty="0">
              <a:solidFill>
                <a:srgbClr val="C00000"/>
              </a:solidFill>
              <a:latin typeface="Philosopher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308CCAA-7FE6-E74C-B67A-140FAB10E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8637"/>
            <a:ext cx="7886700" cy="378980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None/>
            </a:pPr>
            <a:r>
              <a:rPr lang="en-US" sz="1600" b="1" dirty="0" err="1" smtClean="0">
                <a:latin typeface="Philosopher" pitchFamily="2" charset="77"/>
              </a:rPr>
              <a:t>Kepada</a:t>
            </a:r>
            <a:r>
              <a:rPr lang="en-US" sz="1600" b="1" dirty="0" smtClean="0">
                <a:latin typeface="Philosopher" pitchFamily="2" charset="77"/>
              </a:rPr>
              <a:t> :</a:t>
            </a:r>
          </a:p>
          <a:p>
            <a:pPr marL="457200" indent="-457200" algn="just">
              <a:buAutoNum type="arabicPeriod"/>
            </a:pPr>
            <a:r>
              <a:rPr lang="en-US" sz="1600" b="1" dirty="0" err="1" smtClean="0">
                <a:latin typeface="Philosopher" pitchFamily="2" charset="77"/>
              </a:rPr>
              <a:t>Pimpinan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Lembaga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Vertikal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di</a:t>
            </a:r>
            <a:r>
              <a:rPr lang="en-US" sz="1600" b="1" dirty="0" smtClean="0">
                <a:latin typeface="Philosopher" pitchFamily="2" charset="77"/>
              </a:rPr>
              <a:t> Bali; </a:t>
            </a:r>
          </a:p>
          <a:p>
            <a:pPr marL="457200" indent="-457200" algn="just">
              <a:buAutoNum type="arabicPeriod"/>
            </a:pPr>
            <a:r>
              <a:rPr lang="en-US" sz="1600" b="1" dirty="0" err="1" smtClean="0">
                <a:latin typeface="Philosopher" pitchFamily="2" charset="77"/>
              </a:rPr>
              <a:t>Walikota</a:t>
            </a:r>
            <a:r>
              <a:rPr lang="en-US" sz="1600" b="1" dirty="0" smtClean="0">
                <a:latin typeface="Philosopher" pitchFamily="2" charset="77"/>
              </a:rPr>
              <a:t>/</a:t>
            </a:r>
            <a:r>
              <a:rPr lang="en-US" sz="1600" b="1" dirty="0" err="1" smtClean="0">
                <a:latin typeface="Philosopher" pitchFamily="2" charset="77"/>
              </a:rPr>
              <a:t>Bupati</a:t>
            </a:r>
            <a:r>
              <a:rPr lang="en-US" sz="1600" b="1" dirty="0" smtClean="0">
                <a:latin typeface="Philosopher" pitchFamily="2" charset="77"/>
              </a:rPr>
              <a:t> se-Bali; </a:t>
            </a:r>
          </a:p>
          <a:p>
            <a:pPr marL="457200" indent="-457200" algn="just">
              <a:buAutoNum type="arabicPeriod"/>
            </a:pPr>
            <a:r>
              <a:rPr lang="en-US" sz="1600" b="1" dirty="0" err="1" smtClean="0">
                <a:latin typeface="Philosopher" pitchFamily="2" charset="77"/>
              </a:rPr>
              <a:t>Bandesa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Agung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Majelis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Desa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Adat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Provinsi</a:t>
            </a:r>
            <a:r>
              <a:rPr lang="en-US" sz="1600" b="1" dirty="0" smtClean="0">
                <a:latin typeface="Philosopher" pitchFamily="2" charset="77"/>
              </a:rPr>
              <a:t> Bali; </a:t>
            </a:r>
          </a:p>
          <a:p>
            <a:pPr marL="457200" indent="-457200" algn="just">
              <a:buAutoNum type="arabicPeriod"/>
            </a:pPr>
            <a:r>
              <a:rPr lang="en-US" sz="1600" b="1" dirty="0" err="1" smtClean="0">
                <a:latin typeface="Philosopher" pitchFamily="2" charset="77"/>
              </a:rPr>
              <a:t>Bandesa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Madya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Majelis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Desa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Adat</a:t>
            </a:r>
            <a:r>
              <a:rPr lang="en-US" sz="1600" b="1" dirty="0" smtClean="0">
                <a:latin typeface="Philosopher" pitchFamily="2" charset="77"/>
              </a:rPr>
              <a:t> Kota/ </a:t>
            </a:r>
            <a:r>
              <a:rPr lang="en-US" sz="1600" b="1" dirty="0" err="1" smtClean="0">
                <a:latin typeface="Philosopher" pitchFamily="2" charset="77"/>
              </a:rPr>
              <a:t>Kabupaten</a:t>
            </a:r>
            <a:r>
              <a:rPr lang="en-US" sz="1600" b="1" dirty="0" smtClean="0">
                <a:latin typeface="Philosopher" pitchFamily="2" charset="77"/>
              </a:rPr>
              <a:t> se-Bali; </a:t>
            </a:r>
          </a:p>
          <a:p>
            <a:pPr marL="457200" indent="-457200" algn="just">
              <a:buAutoNum type="arabicPeriod"/>
            </a:pPr>
            <a:r>
              <a:rPr lang="en-US" sz="1600" b="1" dirty="0" err="1" smtClean="0">
                <a:latin typeface="Philosopher" pitchFamily="2" charset="77"/>
              </a:rPr>
              <a:t>Bandesa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Alitan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Majelis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Desa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Adat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Kecamatan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br>
              <a:rPr lang="en-US" sz="1600" b="1" dirty="0" smtClean="0">
                <a:latin typeface="Philosopher" pitchFamily="2" charset="77"/>
              </a:rPr>
            </a:br>
            <a:r>
              <a:rPr lang="en-US" sz="1600" b="1" dirty="0" smtClean="0">
                <a:latin typeface="Philosopher" pitchFamily="2" charset="77"/>
              </a:rPr>
              <a:t>se-Bali; </a:t>
            </a:r>
          </a:p>
          <a:p>
            <a:pPr marL="457200" indent="-457200" algn="just">
              <a:buAutoNum type="arabicPeriod"/>
            </a:pPr>
            <a:r>
              <a:rPr lang="en-US" sz="1600" b="1" dirty="0" err="1" smtClean="0">
                <a:latin typeface="Philosopher" pitchFamily="2" charset="77"/>
              </a:rPr>
              <a:t>Pimpinan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Lembaga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Pendidikan</a:t>
            </a:r>
            <a:r>
              <a:rPr lang="en-US" sz="1600" b="1" dirty="0" smtClean="0">
                <a:latin typeface="Philosopher" pitchFamily="2" charset="77"/>
              </a:rPr>
              <a:t> se-Bali; </a:t>
            </a:r>
          </a:p>
          <a:p>
            <a:pPr marL="457200" indent="-457200" algn="just">
              <a:buAutoNum type="arabicPeriod"/>
            </a:pPr>
            <a:r>
              <a:rPr lang="en-US" sz="1600" b="1" dirty="0" err="1" smtClean="0">
                <a:latin typeface="Philosopher" pitchFamily="2" charset="77"/>
              </a:rPr>
              <a:t>Perbekel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dan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Lurah</a:t>
            </a:r>
            <a:r>
              <a:rPr lang="en-US" sz="1600" b="1" dirty="0" smtClean="0">
                <a:latin typeface="Philosopher" pitchFamily="2" charset="77"/>
              </a:rPr>
              <a:t> se-Bali; </a:t>
            </a:r>
          </a:p>
          <a:p>
            <a:pPr marL="457200" indent="-457200" algn="just">
              <a:buAutoNum type="arabicPeriod"/>
            </a:pPr>
            <a:r>
              <a:rPr lang="en-US" sz="1600" b="1" dirty="0" err="1" smtClean="0">
                <a:latin typeface="Philosopher" pitchFamily="2" charset="77"/>
              </a:rPr>
              <a:t>Bandesa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Adat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atau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Sebutan</a:t>
            </a:r>
            <a:r>
              <a:rPr lang="en-US" sz="1600" b="1" dirty="0" smtClean="0">
                <a:latin typeface="Philosopher" pitchFamily="2" charset="77"/>
              </a:rPr>
              <a:t> Lain se-Bali; </a:t>
            </a:r>
          </a:p>
          <a:p>
            <a:pPr marL="457200" indent="-457200" algn="just">
              <a:buAutoNum type="arabicPeriod"/>
            </a:pPr>
            <a:r>
              <a:rPr lang="en-US" sz="1600" b="1" dirty="0" err="1" smtClean="0">
                <a:latin typeface="Philosopher" pitchFamily="2" charset="77"/>
              </a:rPr>
              <a:t>Pimpinan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Organisasi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Kemasyarakatan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dan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Swasta</a:t>
            </a:r>
            <a:r>
              <a:rPr lang="en-US" sz="1600" b="1" dirty="0" smtClean="0">
                <a:latin typeface="Philosopher" pitchFamily="2" charset="77"/>
              </a:rPr>
              <a:t> se-Bali; </a:t>
            </a:r>
            <a:r>
              <a:rPr lang="en-US" sz="1600" b="1" dirty="0" err="1" smtClean="0">
                <a:latin typeface="Philosopher" pitchFamily="2" charset="77"/>
              </a:rPr>
              <a:t>dan</a:t>
            </a:r>
            <a:endParaRPr lang="en-US" sz="1600" b="1" dirty="0" smtClean="0">
              <a:latin typeface="Philosopher" pitchFamily="2" charset="77"/>
            </a:endParaRPr>
          </a:p>
          <a:p>
            <a:pPr marL="457200" indent="-457200" algn="just">
              <a:buAutoNum type="arabicPeriod"/>
            </a:pPr>
            <a:r>
              <a:rPr lang="en-US" sz="1600" b="1" dirty="0" err="1" smtClean="0">
                <a:latin typeface="Philosopher" pitchFamily="2" charset="77"/>
              </a:rPr>
              <a:t>Seluruh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err="1" smtClean="0">
                <a:latin typeface="Philosopher" pitchFamily="2" charset="77"/>
              </a:rPr>
              <a:t>Masyarakat</a:t>
            </a:r>
            <a:r>
              <a:rPr lang="en-US" sz="1600" b="1" dirty="0" smtClean="0">
                <a:latin typeface="Philosopher" pitchFamily="2" charset="77"/>
              </a:rPr>
              <a:t> </a:t>
            </a:r>
            <a:r>
              <a:rPr lang="en-US" sz="1600" b="1" dirty="0" smtClean="0">
                <a:latin typeface="Philosopher" pitchFamily="2" charset="77"/>
              </a:rPr>
              <a:t>Bali</a:t>
            </a:r>
          </a:p>
          <a:p>
            <a:pPr marL="457200" indent="-457200" algn="just">
              <a:buNone/>
            </a:pPr>
            <a:endParaRPr lang="en-US" sz="1600" b="1" dirty="0" smtClean="0">
              <a:latin typeface="Philosopher" pitchFamily="2" charset="77"/>
            </a:endParaRPr>
          </a:p>
          <a:p>
            <a:pPr marL="457200" indent="-457200" algn="just">
              <a:buNone/>
            </a:pPr>
            <a:r>
              <a:rPr lang="en-US" sz="1600" b="1" dirty="0" err="1" smtClean="0">
                <a:latin typeface="Philosopher" pitchFamily="2" charset="77"/>
              </a:rPr>
              <a:t>Untuk</a:t>
            </a:r>
            <a:r>
              <a:rPr lang="en-US" sz="1600" b="1" dirty="0" smtClean="0">
                <a:latin typeface="Philosopher" pitchFamily="2" charset="77"/>
              </a:rPr>
              <a:t> :</a:t>
            </a:r>
          </a:p>
          <a:p>
            <a:pPr marL="457200" indent="-457200" algn="just">
              <a:buAutoNum type="arabicPeriod"/>
            </a:pPr>
            <a:endParaRPr lang="en-US" sz="2000" b="1" dirty="0" smtClean="0">
              <a:latin typeface="Philosopher" pitchFamily="2" charset="77"/>
            </a:endParaRPr>
          </a:p>
          <a:p>
            <a:pPr marL="457200" indent="-457200" algn="just">
              <a:buAutoNum type="arabicPeriod"/>
            </a:pPr>
            <a:endParaRPr lang="en-US" sz="2000" b="1" dirty="0" smtClean="0">
              <a:latin typeface="Philosopher" pitchFamily="2" charset="7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6530190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CCF54F-B443-9342-AD78-0E67E36CC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52" y="-93293"/>
            <a:ext cx="7886700" cy="994172"/>
          </a:xfrm>
        </p:spPr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latin typeface="Philosopher" pitchFamily="2" charset="77"/>
              </a:rPr>
              <a:t>Menginstruksikan</a:t>
            </a:r>
            <a:endParaRPr lang="en-US" b="1" dirty="0">
              <a:solidFill>
                <a:srgbClr val="C00000"/>
              </a:solidFill>
              <a:latin typeface="Philosopher" pitchFamily="2" charset="77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44498728-B829-4303-BFC5-94E06F7FDEB0}"/>
              </a:ext>
            </a:extLst>
          </p:cNvPr>
          <p:cNvSpPr/>
          <p:nvPr/>
        </p:nvSpPr>
        <p:spPr>
          <a:xfrm>
            <a:off x="407623" y="721140"/>
            <a:ext cx="8444689" cy="132799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ID" sz="1600" b="1" dirty="0" smtClean="0">
                <a:latin typeface="Philosopher" pitchFamily="2" charset="77"/>
              </a:rPr>
              <a:t>1.	</a:t>
            </a:r>
            <a:r>
              <a:rPr lang="en-ID" sz="1600" b="1" dirty="0" err="1" smtClean="0">
                <a:latin typeface="Philosopher" pitchFamily="2" charset="77"/>
              </a:rPr>
              <a:t>Melaksanakan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perayaan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Rahina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Tumpek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Uye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dengan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Upacara</a:t>
            </a:r>
            <a:r>
              <a:rPr lang="en-ID" sz="1600" b="1" dirty="0" smtClean="0">
                <a:latin typeface="Philosopher" pitchFamily="2" charset="77"/>
              </a:rPr>
              <a:t> Danu </a:t>
            </a:r>
            <a:r>
              <a:rPr lang="en-ID" sz="1600" b="1" dirty="0" err="1" smtClean="0">
                <a:latin typeface="Philosopher" pitchFamily="2" charset="77"/>
              </a:rPr>
              <a:t>Kerthi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sebagai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pelaksanaan</a:t>
            </a:r>
            <a:r>
              <a:rPr lang="en-ID" sz="1600" b="1" dirty="0" smtClean="0">
                <a:latin typeface="Philosopher" pitchFamily="2" charset="77"/>
              </a:rPr>
              <a:t> Tata-</a:t>
            </a:r>
            <a:r>
              <a:rPr lang="en-ID" sz="1600" b="1" dirty="0" err="1" smtClean="0">
                <a:latin typeface="Philosopher" pitchFamily="2" charset="77"/>
              </a:rPr>
              <a:t>titi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Kehidupan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Masyarakat</a:t>
            </a:r>
            <a:r>
              <a:rPr lang="en-ID" sz="1600" b="1" dirty="0" smtClean="0">
                <a:latin typeface="Philosopher" pitchFamily="2" charset="77"/>
              </a:rPr>
              <a:t> Bali </a:t>
            </a:r>
            <a:r>
              <a:rPr lang="en-ID" sz="1600" b="1" dirty="0" err="1" smtClean="0">
                <a:latin typeface="Philosopher" pitchFamily="2" charset="77"/>
              </a:rPr>
              <a:t>berdasarkan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Nilai-nilai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Kearifan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Lokal</a:t>
            </a:r>
            <a:r>
              <a:rPr lang="en-ID" sz="1600" b="1" dirty="0" smtClean="0">
                <a:latin typeface="Philosopher" pitchFamily="2" charset="77"/>
              </a:rPr>
              <a:t> Sad </a:t>
            </a:r>
            <a:r>
              <a:rPr lang="en-ID" sz="1600" b="1" dirty="0" err="1" smtClean="0">
                <a:latin typeface="Philosopher" pitchFamily="2" charset="77"/>
              </a:rPr>
              <a:t>Kerthi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dalam</a:t>
            </a:r>
            <a:r>
              <a:rPr lang="en-ID" sz="1600" b="1" dirty="0" smtClean="0">
                <a:latin typeface="Philosopher" pitchFamily="2" charset="77"/>
              </a:rPr>
              <a:t> Bali Era </a:t>
            </a:r>
            <a:r>
              <a:rPr lang="en-ID" sz="1600" b="1" dirty="0" err="1" smtClean="0">
                <a:latin typeface="Philosopher" pitchFamily="2" charset="77"/>
              </a:rPr>
              <a:t>Baru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sebagaimana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tercantum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dalam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Lampiran</a:t>
            </a:r>
            <a:r>
              <a:rPr lang="en-ID" sz="1600" b="1" dirty="0" smtClean="0">
                <a:latin typeface="Philosopher" pitchFamily="2" charset="77"/>
              </a:rPr>
              <a:t> yang </a:t>
            </a:r>
            <a:r>
              <a:rPr lang="en-ID" sz="1600" b="1" dirty="0" err="1" smtClean="0">
                <a:latin typeface="Philosopher" pitchFamily="2" charset="77"/>
              </a:rPr>
              <a:t>merupakan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bagian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tidak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terpisahkan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dari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Instruksi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ini</a:t>
            </a:r>
            <a:r>
              <a:rPr lang="en-ID" sz="1600" b="1" dirty="0" smtClean="0">
                <a:latin typeface="Philosopher" pitchFamily="2" charset="77"/>
              </a:rPr>
              <a:t>.</a:t>
            </a:r>
            <a:endParaRPr lang="en-ID" sz="1600" b="1" dirty="0">
              <a:latin typeface="Philosopher" pitchFamily="2" charset="77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0E3B4173-9F25-4A10-B2E0-B17EAFC6D905}"/>
              </a:ext>
            </a:extLst>
          </p:cNvPr>
          <p:cNvSpPr/>
          <p:nvPr/>
        </p:nvSpPr>
        <p:spPr>
          <a:xfrm>
            <a:off x="324737" y="2379663"/>
            <a:ext cx="8560626" cy="104201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ID" sz="1600" b="1" dirty="0" smtClean="0">
                <a:latin typeface="Philosopher" pitchFamily="2" charset="77"/>
              </a:rPr>
              <a:t>2.	</a:t>
            </a:r>
            <a:r>
              <a:rPr lang="en-ID" sz="1600" b="1" dirty="0" err="1" smtClean="0">
                <a:latin typeface="Philosopher" pitchFamily="2" charset="77"/>
              </a:rPr>
              <a:t>Mendorong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semua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pihak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bersinergi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secara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gotong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royong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melaksanakan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nilai-nilai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adiluhung</a:t>
            </a:r>
            <a:r>
              <a:rPr lang="en-ID" sz="1600" b="1" dirty="0" smtClean="0">
                <a:latin typeface="Philosopher" pitchFamily="2" charset="77"/>
              </a:rPr>
              <a:t> Danu </a:t>
            </a:r>
            <a:r>
              <a:rPr lang="en-ID" sz="1600" b="1" dirty="0" err="1" smtClean="0">
                <a:latin typeface="Philosopher" pitchFamily="2" charset="77"/>
              </a:rPr>
              <a:t>Kerthi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sesuai</a:t>
            </a:r>
            <a:r>
              <a:rPr lang="en-ID" sz="1600" b="1" dirty="0" smtClean="0">
                <a:latin typeface="Philosopher" pitchFamily="2" charset="77"/>
              </a:rPr>
              <a:t> Tata-</a:t>
            </a:r>
            <a:r>
              <a:rPr lang="en-ID" sz="1600" b="1" dirty="0" err="1" smtClean="0">
                <a:latin typeface="Philosopher" pitchFamily="2" charset="77"/>
              </a:rPr>
              <a:t>Titi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Kehidupan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Masyarakat</a:t>
            </a:r>
            <a:r>
              <a:rPr lang="en-ID" sz="1600" b="1" dirty="0" smtClean="0">
                <a:latin typeface="Philosopher" pitchFamily="2" charset="77"/>
              </a:rPr>
              <a:t> Bali </a:t>
            </a:r>
            <a:r>
              <a:rPr lang="en-ID" sz="1600" b="1" dirty="0" err="1" smtClean="0">
                <a:latin typeface="Philosopher" pitchFamily="2" charset="77"/>
              </a:rPr>
              <a:t>sebagaimana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dimaksud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Diktum</a:t>
            </a:r>
            <a:r>
              <a:rPr lang="en-ID" sz="1600" b="1" dirty="0" smtClean="0">
                <a:latin typeface="Philosopher" pitchFamily="2" charset="77"/>
              </a:rPr>
              <a:t> KESATU.</a:t>
            </a:r>
            <a:endParaRPr lang="en-ID" sz="1600" b="1" dirty="0">
              <a:latin typeface="Philosopher" pitchFamily="2" charset="77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D99A32CE-F66F-4E89-AC86-E5CE06046CB7}"/>
              </a:ext>
            </a:extLst>
          </p:cNvPr>
          <p:cNvSpPr/>
          <p:nvPr/>
        </p:nvSpPr>
        <p:spPr>
          <a:xfrm>
            <a:off x="318969" y="3695520"/>
            <a:ext cx="8560626" cy="106376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ID" sz="1600" b="1" dirty="0" smtClean="0">
                <a:latin typeface="Philosopher" pitchFamily="2" charset="77"/>
              </a:rPr>
              <a:t>3.	</a:t>
            </a:r>
            <a:r>
              <a:rPr lang="en-ID" sz="1600" b="1" dirty="0" err="1" smtClean="0">
                <a:latin typeface="Philosopher" pitchFamily="2" charset="77"/>
              </a:rPr>
              <a:t>Instruksi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ini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harus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dilaksanakan</a:t>
            </a:r>
            <a:r>
              <a:rPr lang="en-ID" sz="1600" b="1" dirty="0" smtClean="0">
                <a:latin typeface="Philosopher" pitchFamily="2" charset="77"/>
              </a:rPr>
              <a:t>  </a:t>
            </a:r>
            <a:r>
              <a:rPr lang="en-ID" sz="1600" b="1" dirty="0" err="1" smtClean="0">
                <a:latin typeface="Philosopher" pitchFamily="2" charset="77"/>
              </a:rPr>
              <a:t>dengan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tertib</a:t>
            </a:r>
            <a:r>
              <a:rPr lang="en-ID" sz="1600" b="1" dirty="0" smtClean="0">
                <a:latin typeface="Philosopher" pitchFamily="2" charset="77"/>
              </a:rPr>
              <a:t>, </a:t>
            </a:r>
            <a:r>
              <a:rPr lang="en-ID" sz="1600" b="1" dirty="0" err="1" smtClean="0">
                <a:latin typeface="Philosopher" pitchFamily="2" charset="77"/>
              </a:rPr>
              <a:t>disiplin</a:t>
            </a:r>
            <a:r>
              <a:rPr lang="en-ID" sz="1600" b="1" dirty="0" smtClean="0">
                <a:latin typeface="Philosopher" pitchFamily="2" charset="77"/>
              </a:rPr>
              <a:t>,  </a:t>
            </a:r>
            <a:r>
              <a:rPr lang="en-ID" sz="1600" b="1" dirty="0" err="1" smtClean="0">
                <a:latin typeface="Philosopher" pitchFamily="2" charset="77"/>
              </a:rPr>
              <a:t>dan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penuh</a:t>
            </a:r>
            <a:r>
              <a:rPr lang="en-ID" sz="1600" b="1" dirty="0" smtClean="0">
                <a:latin typeface="Philosopher" pitchFamily="2" charset="77"/>
              </a:rPr>
              <a:t> rasa </a:t>
            </a:r>
            <a:r>
              <a:rPr lang="en-ID" sz="1600" b="1" dirty="0" err="1" smtClean="0">
                <a:latin typeface="Philosopher" pitchFamily="2" charset="77"/>
              </a:rPr>
              <a:t>tanggung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jawab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sebagai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pelaksanaan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Visi</a:t>
            </a:r>
            <a:r>
              <a:rPr lang="en-ID" sz="1600" b="1" dirty="0" smtClean="0">
                <a:latin typeface="Philosopher" pitchFamily="2" charset="77"/>
              </a:rPr>
              <a:t> Pembangunan Daerah "</a:t>
            </a:r>
            <a:r>
              <a:rPr lang="en-ID" sz="1600" b="1" dirty="0" err="1" smtClean="0">
                <a:latin typeface="Philosopher" pitchFamily="2" charset="77"/>
              </a:rPr>
              <a:t>Nangun</a:t>
            </a:r>
            <a:r>
              <a:rPr lang="en-ID" sz="1600" b="1" dirty="0" smtClean="0">
                <a:latin typeface="Philosopher" pitchFamily="2" charset="77"/>
              </a:rPr>
              <a:t> Sat </a:t>
            </a:r>
            <a:r>
              <a:rPr lang="en-ID" sz="1600" b="1" dirty="0" err="1" smtClean="0">
                <a:latin typeface="Philosopher" pitchFamily="2" charset="77"/>
              </a:rPr>
              <a:t>Kerthi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Loka</a:t>
            </a:r>
            <a:r>
              <a:rPr lang="en-ID" sz="1600" b="1" dirty="0" smtClean="0">
                <a:latin typeface="Philosopher" pitchFamily="2" charset="77"/>
              </a:rPr>
              <a:t>  Bali" </a:t>
            </a:r>
            <a:r>
              <a:rPr lang="en-ID" sz="1600" b="1" dirty="0" err="1" smtClean="0">
                <a:latin typeface="Philosopher" pitchFamily="2" charset="77"/>
              </a:rPr>
              <a:t>melalui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Pola</a:t>
            </a:r>
            <a:r>
              <a:rPr lang="en-ID" sz="1600" b="1" dirty="0" smtClean="0">
                <a:latin typeface="Philosopher" pitchFamily="2" charset="77"/>
              </a:rPr>
              <a:t> Pembangunan </a:t>
            </a:r>
            <a:r>
              <a:rPr lang="en-ID" sz="1600" b="1" dirty="0" err="1" smtClean="0">
                <a:latin typeface="Philosopher" pitchFamily="2" charset="77"/>
              </a:rPr>
              <a:t>Semesta</a:t>
            </a:r>
            <a:r>
              <a:rPr lang="en-ID" sz="1600" b="1" dirty="0" smtClean="0">
                <a:latin typeface="Philosopher" pitchFamily="2" charset="77"/>
              </a:rPr>
              <a:t> </a:t>
            </a:r>
            <a:r>
              <a:rPr lang="en-ID" sz="1600" b="1" dirty="0" err="1" smtClean="0">
                <a:latin typeface="Philosopher" pitchFamily="2" charset="77"/>
              </a:rPr>
              <a:t>Berencana</a:t>
            </a:r>
            <a:r>
              <a:rPr lang="en-ID" sz="1600" b="1" dirty="0" smtClean="0">
                <a:latin typeface="Philosopher" pitchFamily="2" charset="77"/>
              </a:rPr>
              <a:t>  </a:t>
            </a:r>
            <a:r>
              <a:rPr lang="en-ID" sz="1600" b="1" dirty="0" err="1" smtClean="0">
                <a:latin typeface="Philosopher" pitchFamily="2" charset="77"/>
              </a:rPr>
              <a:t>menuju</a:t>
            </a:r>
            <a:r>
              <a:rPr lang="en-ID" sz="1600" b="1" dirty="0" smtClean="0">
                <a:latin typeface="Philosopher" pitchFamily="2" charset="77"/>
              </a:rPr>
              <a:t> Bali Era </a:t>
            </a:r>
            <a:r>
              <a:rPr lang="en-ID" sz="1600" b="1" dirty="0" err="1" smtClean="0">
                <a:latin typeface="Philosopher" pitchFamily="2" charset="77"/>
              </a:rPr>
              <a:t>Baru</a:t>
            </a:r>
            <a:r>
              <a:rPr lang="en-ID" sz="1600" b="1" dirty="0" smtClean="0">
                <a:latin typeface="Philosopher" pitchFamily="2" charset="77"/>
              </a:rPr>
              <a:t>.</a:t>
            </a:r>
            <a:endParaRPr lang="en-ID" sz="1600" b="1" dirty="0">
              <a:latin typeface="Philosopher" pitchFamily="2" charset="7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0686819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="" xmlns:a16="http://schemas.microsoft.com/office/drawing/2014/main" id="{F5C163BE-3DA3-4205-A679-870441A13D61}"/>
              </a:ext>
            </a:extLst>
          </p:cNvPr>
          <p:cNvSpPr/>
          <p:nvPr/>
        </p:nvSpPr>
        <p:spPr>
          <a:xfrm>
            <a:off x="253364" y="83820"/>
            <a:ext cx="8743952" cy="18288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1400" dirty="0" err="1" smtClean="0"/>
              <a:t>Instruksi</a:t>
            </a:r>
            <a:r>
              <a:rPr lang="en-ID" sz="1400" dirty="0" smtClean="0"/>
              <a:t> </a:t>
            </a:r>
            <a:r>
              <a:rPr lang="en-ID" sz="1400" dirty="0" err="1" smtClean="0"/>
              <a:t>ini</a:t>
            </a:r>
            <a:r>
              <a:rPr lang="en-ID" sz="1400" dirty="0" smtClean="0"/>
              <a:t> </a:t>
            </a:r>
            <a:r>
              <a:rPr lang="en-ID" sz="1400" dirty="0" err="1"/>
              <a:t>mulai</a:t>
            </a:r>
            <a:r>
              <a:rPr lang="en-ID" sz="1400" dirty="0"/>
              <a:t> </a:t>
            </a:r>
            <a:r>
              <a:rPr lang="en-ID" sz="1400" dirty="0" err="1"/>
              <a:t>berlaku</a:t>
            </a:r>
            <a:r>
              <a:rPr lang="en-ID" sz="1400" dirty="0"/>
              <a:t> </a:t>
            </a:r>
            <a:r>
              <a:rPr lang="en-ID" sz="1400" dirty="0" err="1"/>
              <a:t>sejak</a:t>
            </a:r>
            <a:r>
              <a:rPr lang="en-ID" sz="1400" dirty="0"/>
              <a:t> </a:t>
            </a:r>
            <a:r>
              <a:rPr lang="en-ID" sz="1400" dirty="0" err="1"/>
              <a:t>hari</a:t>
            </a:r>
            <a:r>
              <a:rPr lang="en-ID" sz="1400" dirty="0"/>
              <a:t> </a:t>
            </a:r>
            <a:r>
              <a:rPr lang="en-ID" sz="1400" dirty="0" err="1" smtClean="0"/>
              <a:t>Kamis</a:t>
            </a:r>
            <a:r>
              <a:rPr lang="en-ID" sz="1400" dirty="0" smtClean="0"/>
              <a:t> (</a:t>
            </a:r>
            <a:r>
              <a:rPr lang="en-ID" sz="1400" i="1" dirty="0" err="1" smtClean="0"/>
              <a:t>Wraspati</a:t>
            </a:r>
            <a:r>
              <a:rPr lang="en-ID" sz="1400" i="1" dirty="0" smtClean="0"/>
              <a:t> Wage</a:t>
            </a:r>
            <a:r>
              <a:rPr lang="en-ID" sz="1400" dirty="0" smtClean="0"/>
              <a:t>, </a:t>
            </a:r>
            <a:r>
              <a:rPr lang="en-ID" sz="1400" i="1" dirty="0" err="1" smtClean="0"/>
              <a:t>Medangkungan</a:t>
            </a:r>
            <a:r>
              <a:rPr lang="en-ID" sz="1400" dirty="0" smtClean="0"/>
              <a:t>), 13 </a:t>
            </a:r>
            <a:r>
              <a:rPr lang="en-ID" sz="1400" dirty="0" err="1"/>
              <a:t>Januari</a:t>
            </a:r>
            <a:r>
              <a:rPr lang="en-ID" sz="1400" dirty="0"/>
              <a:t> 2022. </a:t>
            </a:r>
          </a:p>
          <a:p>
            <a:endParaRPr lang="sv-SE" sz="1400" dirty="0"/>
          </a:p>
          <a:p>
            <a:r>
              <a:rPr lang="sv-SE" sz="1400" dirty="0"/>
              <a:t>Demikian </a:t>
            </a:r>
            <a:r>
              <a:rPr lang="sv-SE" sz="1400" dirty="0" smtClean="0"/>
              <a:t>Instruksi </a:t>
            </a:r>
            <a:r>
              <a:rPr lang="sv-SE" sz="1400" dirty="0"/>
              <a:t>ini untuk mendapat perhatian dan dilaksanakan dengan tertib, disiplin, dan penuh rasa tanggung jawab.</a:t>
            </a:r>
          </a:p>
          <a:p>
            <a:endParaRPr lang="sv-SE" sz="1400" dirty="0"/>
          </a:p>
          <a:p>
            <a:pPr marL="5203825" algn="ctr"/>
            <a:r>
              <a:rPr lang="sv-SE" sz="1400" dirty="0"/>
              <a:t>GUBERNUR BALI,</a:t>
            </a:r>
          </a:p>
          <a:p>
            <a:pPr marL="5203825" algn="ctr"/>
            <a:r>
              <a:rPr lang="sv-SE" sz="1400" dirty="0"/>
              <a:t> </a:t>
            </a:r>
          </a:p>
          <a:p>
            <a:pPr marL="5203825" algn="ctr"/>
            <a:r>
              <a:rPr lang="sv-SE" sz="1400" dirty="0"/>
              <a:t>WAYAN KOSTER</a:t>
            </a:r>
          </a:p>
        </p:txBody>
      </p:sp>
    </p:spTree>
    <p:extLst>
      <p:ext uri="{BB962C8B-B14F-4D97-AF65-F5344CB8AC3E}">
        <p14:creationId xmlns="" xmlns:p14="http://schemas.microsoft.com/office/powerpoint/2010/main" val="2614552441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EBF1B90E-77B5-4CB0-91E8-66BFCCC05CD7}"/>
              </a:ext>
            </a:extLst>
          </p:cNvPr>
          <p:cNvGrpSpPr/>
          <p:nvPr/>
        </p:nvGrpSpPr>
        <p:grpSpPr>
          <a:xfrm>
            <a:off x="0" y="0"/>
            <a:ext cx="9144000" cy="991518"/>
            <a:chOff x="0" y="0"/>
            <a:chExt cx="9144000" cy="991518"/>
          </a:xfrm>
          <a:solidFill>
            <a:srgbClr val="FF0000"/>
          </a:solidFill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9299FED4-AD69-4D7C-891A-1FE96DCA8439}"/>
                </a:ext>
              </a:extLst>
            </p:cNvPr>
            <p:cNvSpPr/>
            <p:nvPr/>
          </p:nvSpPr>
          <p:spPr>
            <a:xfrm>
              <a:off x="3611880" y="211802"/>
              <a:ext cx="5532120" cy="779716"/>
            </a:xfrm>
            <a:prstGeom prst="rect">
              <a:avLst/>
            </a:prstGeom>
            <a:solidFill>
              <a:srgbClr val="FF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="" xmlns:a16="http://schemas.microsoft.com/office/drawing/2014/main" id="{5A2CC9BC-46F4-406E-90B6-BE76A0060864}"/>
                </a:ext>
              </a:extLst>
            </p:cNvPr>
            <p:cNvGrpSpPr/>
            <p:nvPr/>
          </p:nvGrpSpPr>
          <p:grpSpPr>
            <a:xfrm>
              <a:off x="0" y="0"/>
              <a:ext cx="3883178" cy="988695"/>
              <a:chOff x="0" y="0"/>
              <a:chExt cx="3883178" cy="988695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="" xmlns:a16="http://schemas.microsoft.com/office/drawing/2014/main" id="{1D8A48A0-5A5E-4D43-976B-13B74B64389C}"/>
                  </a:ext>
                </a:extLst>
              </p:cNvPr>
              <p:cNvSpPr/>
              <p:nvPr/>
            </p:nvSpPr>
            <p:spPr>
              <a:xfrm>
                <a:off x="0" y="0"/>
                <a:ext cx="3361535" cy="98869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="" xmlns:a16="http://schemas.microsoft.com/office/drawing/2014/main" id="{FEB4AE08-531D-465D-B803-54AFE717730E}"/>
                  </a:ext>
                </a:extLst>
              </p:cNvPr>
              <p:cNvSpPr/>
              <p:nvPr/>
            </p:nvSpPr>
            <p:spPr>
              <a:xfrm>
                <a:off x="2894483" y="0"/>
                <a:ext cx="988695" cy="98869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="" xmlns:a16="http://schemas.microsoft.com/office/drawing/2014/main" id="{473C9B53-19BF-4377-88F5-58514056C4FD}"/>
                  </a:ext>
                </a:extLst>
              </p:cNvPr>
              <p:cNvSpPr/>
              <p:nvPr/>
            </p:nvSpPr>
            <p:spPr>
              <a:xfrm>
                <a:off x="0" y="0"/>
                <a:ext cx="678180" cy="98298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 dirty="0">
                  <a:latin typeface="Philosopher" panose="02000503000000020004" pitchFamily="2" charset="0"/>
                </a:endParaRPr>
              </a:p>
            </p:txBody>
          </p:sp>
        </p:grpSp>
        <p:sp>
          <p:nvSpPr>
            <p:cNvPr id="29" name="Text Box 3">
              <a:extLst>
                <a:ext uri="{FF2B5EF4-FFF2-40B4-BE49-F238E27FC236}">
                  <a16:creationId xmlns="" xmlns:a16="http://schemas.microsoft.com/office/drawing/2014/main" id="{9351E074-18A3-4CD3-8C76-64FBEB699CB0}"/>
                </a:ext>
              </a:extLst>
            </p:cNvPr>
            <p:cNvSpPr txBox="1"/>
            <p:nvPr/>
          </p:nvSpPr>
          <p:spPr>
            <a:xfrm>
              <a:off x="724317" y="211802"/>
              <a:ext cx="3077661" cy="4001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KOORDINATOR</a:t>
              </a:r>
            </a:p>
            <a:p>
              <a:r>
                <a:rPr lang="en-US" sz="1000" dirty="0" smtClean="0">
                  <a:ln w="10160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Philosopher Regular"/>
                  <a:cs typeface="Philosopher Regular"/>
                </a:rPr>
                <a:t>SEKRETARIS DAERAH PROVINSI BALI</a:t>
              </a:r>
              <a:endParaRPr lang="en-US" sz="10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hilosopher Regular"/>
                <a:cs typeface="Philosopher Regular"/>
              </a:endParaRPr>
            </a:p>
          </p:txBody>
        </p:sp>
      </p:grpSp>
      <p:sp>
        <p:nvSpPr>
          <p:cNvPr id="6" name="Text Box 5"/>
          <p:cNvSpPr txBox="1"/>
          <p:nvPr/>
        </p:nvSpPr>
        <p:spPr>
          <a:xfrm>
            <a:off x="3977089" y="199707"/>
            <a:ext cx="52104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lvl="0"/>
            <a:r>
              <a:rPr lang="en-ID" sz="2800" b="1" dirty="0" smtClean="0"/>
              <a:t>PEMERINTAH PROVINSI </a:t>
            </a:r>
            <a:r>
              <a:rPr lang="en-ID" sz="2800" b="1" dirty="0" smtClean="0"/>
              <a:t>BALI </a:t>
            </a:r>
          </a:p>
          <a:p>
            <a:pPr lvl="0"/>
            <a:r>
              <a:rPr lang="en-ID" sz="2800" b="1" dirty="0" smtClean="0"/>
              <a:t>DAN MDA PROVINSI</a:t>
            </a:r>
            <a:endParaRPr lang="en-US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352540" y="1156771"/>
            <a:ext cx="8438920" cy="3525398"/>
          </a:xfrm>
          <a:prstGeom prst="roundRect">
            <a:avLst/>
          </a:prstGeom>
          <a:solidFill>
            <a:srgbClr val="FF939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lphaUcPeriod"/>
            </a:pP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KEGIATAN 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NISKALA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UPACARA 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DANU 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KERTHI</a:t>
            </a:r>
          </a:p>
          <a:p>
            <a:pPr marL="457200" indent="-457200"/>
            <a:endParaRPr lang="en-US" sz="2000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1. </a:t>
            </a:r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Jenis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Upacara</a:t>
            </a:r>
            <a:endParaRPr lang="en-US" sz="2000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Penyucian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danau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dan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otonan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sarwa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wewalungan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(</a:t>
            </a:r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binatang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)</a:t>
            </a:r>
          </a:p>
          <a:p>
            <a:r>
              <a:rPr lang="en-US" sz="2000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Persembahyangan</a:t>
            </a:r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Tumpek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Uye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endParaRPr lang="en-US" sz="2000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r>
              <a:rPr lang="en-US" sz="2000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2.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Upakara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Madyaning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Utama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Banten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Munggah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Ring Surya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Catur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Murti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Banten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Ring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Panggungan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Gana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Jangkep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Banten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Otonan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Sarwa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Wewalungan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  <a:p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Panglepas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/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Pangleb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Sarwa</a:t>
            </a:r>
            <a:r>
              <a:rPr lang="en-US" sz="2000" i="1" dirty="0" smtClean="0">
                <a:solidFill>
                  <a:srgbClr val="C00000"/>
                </a:solidFill>
                <a:latin typeface="Philosopher Regular"/>
                <a:cs typeface="Philosopher Regular"/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  <a:latin typeface="Philosopher Regular"/>
                <a:cs typeface="Philosopher Regular"/>
              </a:rPr>
              <a:t>Wewalungan</a:t>
            </a:r>
            <a:endParaRPr lang="en-US" sz="2000" i="1" dirty="0" smtClean="0">
              <a:solidFill>
                <a:srgbClr val="C00000"/>
              </a:solidFill>
              <a:latin typeface="Philosopher Regular"/>
              <a:cs typeface="Philosopher Regular"/>
            </a:endParaRPr>
          </a:p>
        </p:txBody>
      </p:sp>
    </p:spTree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{B77B7992-6FBD-AA4D-8656-632F6D7E722D}tf16401369</Template>
  <TotalTime>0</TotalTime>
  <Words>1583</Words>
  <Application>Microsoft Office PowerPoint</Application>
  <PresentationFormat>On-screen Show (16:9)</PresentationFormat>
  <Paragraphs>266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INSTRUKSI GUBERNUR BALI  NOMOR 1 TAHUN 2022 TENTANG “PERAYAAN RAHINA TUMPEK UYE  DENGAN UPACARA DANU KERTHI  SEBAGAI PELAKSANAAN TATA-TITI  KEHIDUPAN MASYARAKAT BALI BERDASARKAN NILAI-NILAI KEARIFAN LOKAL SAD KERTHI  DALAM BALI ERA BARU”</vt:lpstr>
      <vt:lpstr>Dasar Pertimbangan</vt:lpstr>
      <vt:lpstr>Tujuan</vt:lpstr>
      <vt:lpstr>Mengingat</vt:lpstr>
      <vt:lpstr>Memperhatikan</vt:lpstr>
      <vt:lpstr>Menginstruksikan</vt:lpstr>
      <vt:lpstr>Menginstruksikan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7</cp:revision>
  <dcterms:created xsi:type="dcterms:W3CDTF">2021-12-30T01:59:49Z</dcterms:created>
  <dcterms:modified xsi:type="dcterms:W3CDTF">2022-01-23T10:17:16Z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1033-3.2.0.6370</vt:lpwstr>
  </property>
</Properties>
</file>